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702" r:id="rId3"/>
    <p:sldMasterId id="2147483714" r:id="rId4"/>
  </p:sldMasterIdLst>
  <p:notesMasterIdLst>
    <p:notesMasterId r:id="rId58"/>
  </p:notesMasterIdLst>
  <p:sldIdLst>
    <p:sldId id="279" r:id="rId5"/>
    <p:sldId id="280" r:id="rId6"/>
    <p:sldId id="405" r:id="rId7"/>
    <p:sldId id="299" r:id="rId8"/>
    <p:sldId id="327" r:id="rId9"/>
    <p:sldId id="331" r:id="rId10"/>
    <p:sldId id="316" r:id="rId11"/>
    <p:sldId id="326" r:id="rId12"/>
    <p:sldId id="314" r:id="rId13"/>
    <p:sldId id="319" r:id="rId14"/>
    <p:sldId id="323" r:id="rId15"/>
    <p:sldId id="324" r:id="rId16"/>
    <p:sldId id="315" r:id="rId17"/>
    <p:sldId id="313" r:id="rId18"/>
    <p:sldId id="281" r:id="rId19"/>
    <p:sldId id="329" r:id="rId20"/>
    <p:sldId id="330" r:id="rId21"/>
    <p:sldId id="407" r:id="rId22"/>
    <p:sldId id="328" r:id="rId23"/>
    <p:sldId id="320" r:id="rId24"/>
    <p:sldId id="295" r:id="rId25"/>
    <p:sldId id="269" r:id="rId26"/>
    <p:sldId id="270" r:id="rId27"/>
    <p:sldId id="271" r:id="rId28"/>
    <p:sldId id="272" r:id="rId29"/>
    <p:sldId id="384" r:id="rId30"/>
    <p:sldId id="335" r:id="rId31"/>
    <p:sldId id="336" r:id="rId32"/>
    <p:sldId id="403" r:id="rId33"/>
    <p:sldId id="404" r:id="rId34"/>
    <p:sldId id="343" r:id="rId35"/>
    <p:sldId id="338" r:id="rId36"/>
    <p:sldId id="334" r:id="rId37"/>
    <p:sldId id="339" r:id="rId38"/>
    <p:sldId id="342" r:id="rId39"/>
    <p:sldId id="344" r:id="rId40"/>
    <p:sldId id="345" r:id="rId41"/>
    <p:sldId id="410" r:id="rId42"/>
    <p:sldId id="408" r:id="rId43"/>
    <p:sldId id="409" r:id="rId44"/>
    <p:sldId id="390" r:id="rId45"/>
    <p:sldId id="365" r:id="rId46"/>
    <p:sldId id="363" r:id="rId47"/>
    <p:sldId id="364" r:id="rId48"/>
    <p:sldId id="392" r:id="rId49"/>
    <p:sldId id="366" r:id="rId50"/>
    <p:sldId id="367" r:id="rId51"/>
    <p:sldId id="393" r:id="rId52"/>
    <p:sldId id="368" r:id="rId53"/>
    <p:sldId id="369" r:id="rId54"/>
    <p:sldId id="370" r:id="rId55"/>
    <p:sldId id="402" r:id="rId56"/>
    <p:sldId id="38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94660"/>
  </p:normalViewPr>
  <p:slideViewPr>
    <p:cSldViewPr snapToGrid="0">
      <p:cViewPr varScale="1">
        <p:scale>
          <a:sx n="151" d="100"/>
          <a:sy n="151" d="100"/>
        </p:scale>
        <p:origin x="4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37258-CBB7-43FD-AFE2-E6BD45F4519C}"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DFDED-0A4F-4A47-AC5A-D196B318235E}" type="slidenum">
              <a:rPr lang="en-US" smtClean="0"/>
              <a:t>‹#›</a:t>
            </a:fld>
            <a:endParaRPr lang="en-US"/>
          </a:p>
        </p:txBody>
      </p:sp>
    </p:spTree>
    <p:extLst>
      <p:ext uri="{BB962C8B-B14F-4D97-AF65-F5344CB8AC3E}">
        <p14:creationId xmlns:p14="http://schemas.microsoft.com/office/powerpoint/2010/main" val="657667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DFDED-0A4F-4A47-AC5A-D196B318235E}" type="slidenum">
              <a:rPr lang="en-US" smtClean="0"/>
              <a:t>9</a:t>
            </a:fld>
            <a:endParaRPr lang="en-US"/>
          </a:p>
        </p:txBody>
      </p:sp>
    </p:spTree>
    <p:extLst>
      <p:ext uri="{BB962C8B-B14F-4D97-AF65-F5344CB8AC3E}">
        <p14:creationId xmlns:p14="http://schemas.microsoft.com/office/powerpoint/2010/main" val="95582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Handle</a:t>
            </a:r>
          </a:p>
        </p:txBody>
      </p:sp>
      <p:sp>
        <p:nvSpPr>
          <p:cNvPr id="4" name="Slide Number Placeholder 3"/>
          <p:cNvSpPr>
            <a:spLocks noGrp="1"/>
          </p:cNvSpPr>
          <p:nvPr>
            <p:ph type="sldNum" sz="quarter" idx="10"/>
          </p:nvPr>
        </p:nvSpPr>
        <p:spPr/>
        <p:txBody>
          <a:bodyPr/>
          <a:lstStyle/>
          <a:p>
            <a:fld id="{5D4DFDED-0A4F-4A47-AC5A-D196B318235E}" type="slidenum">
              <a:rPr lang="en-US" smtClean="0"/>
              <a:t>13</a:t>
            </a:fld>
            <a:endParaRPr lang="en-US"/>
          </a:p>
        </p:txBody>
      </p:sp>
    </p:spTree>
    <p:extLst>
      <p:ext uri="{BB962C8B-B14F-4D97-AF65-F5344CB8AC3E}">
        <p14:creationId xmlns:p14="http://schemas.microsoft.com/office/powerpoint/2010/main" val="245880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DFDED-0A4F-4A47-AC5A-D196B318235E}" type="slidenum">
              <a:rPr lang="en-US" smtClean="0"/>
              <a:t>42</a:t>
            </a:fld>
            <a:endParaRPr lang="en-US"/>
          </a:p>
        </p:txBody>
      </p:sp>
    </p:spTree>
    <p:extLst>
      <p:ext uri="{BB962C8B-B14F-4D97-AF65-F5344CB8AC3E}">
        <p14:creationId xmlns:p14="http://schemas.microsoft.com/office/powerpoint/2010/main" val="271489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92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88028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701190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2529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91134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80679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806523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14295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189022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847587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7172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588939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61775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061655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71053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2984203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851992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26895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00806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14568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30987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6380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54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829069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393420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40502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737960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216987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727136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62336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02082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821918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333954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546869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6986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1799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77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42336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5442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88868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8621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00525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74302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432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6621721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4769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02393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40417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211924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305290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E36226E-B7EA-4F15-B882-9F6BC0DDFC8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585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5271293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5644803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529563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1.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5069" y="863507"/>
            <a:ext cx="9755187" cy="2766528"/>
          </a:xfrm>
        </p:spPr>
        <p:txBody>
          <a:bodyPr>
            <a:normAutofit fontScale="90000"/>
          </a:bodyPr>
          <a:lstStyle/>
          <a:p>
            <a:r>
              <a:rPr lang="en-US" u="sng" dirty="0"/>
              <a:t>C.3</a:t>
            </a:r>
            <a:r>
              <a:rPr lang="en-US" dirty="0"/>
              <a:t> Clase Malware: </a:t>
            </a:r>
            <a:r>
              <a:rPr lang="en-US" dirty="0" err="1"/>
              <a:t>structură</a:t>
            </a:r>
            <a:r>
              <a:rPr lang="en-US" dirty="0"/>
              <a:t> </a:t>
            </a:r>
            <a:r>
              <a:rPr lang="en-US" dirty="0" err="1"/>
              <a:t>și</a:t>
            </a:r>
            <a:r>
              <a:rPr lang="en-US" dirty="0"/>
              <a:t> funcționalitate</a:t>
            </a:r>
          </a:p>
        </p:txBody>
      </p:sp>
      <p:sp>
        <p:nvSpPr>
          <p:cNvPr id="3" name="Subtitle 2"/>
          <p:cNvSpPr>
            <a:spLocks noGrp="1"/>
          </p:cNvSpPr>
          <p:nvPr>
            <p:ph type="subTitle" idx="1"/>
          </p:nvPr>
        </p:nvSpPr>
        <p:spPr/>
        <p:txBody>
          <a:bodyPr/>
          <a:lstStyle/>
          <a:p>
            <a:r>
              <a:rPr lang="en-US" dirty="0"/>
              <a:t>Paul A. </a:t>
            </a:r>
            <a:r>
              <a:rPr lang="en-US" dirty="0" err="1"/>
              <a:t>Gagniuc</a:t>
            </a:r>
            <a:endParaRPr lang="en-US" dirty="0"/>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977291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2" y="0"/>
            <a:ext cx="11903395" cy="6858000"/>
          </a:xfrm>
          <a:prstGeom prst="rect">
            <a:avLst/>
          </a:prstGeom>
        </p:spPr>
      </p:pic>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0598" y="222746"/>
            <a:ext cx="2763621" cy="1381811"/>
          </a:xfrm>
        </p:spPr>
      </p:pic>
      <p:sp>
        <p:nvSpPr>
          <p:cNvPr id="7" name="Flowchart: Process 6"/>
          <p:cNvSpPr/>
          <p:nvPr/>
        </p:nvSpPr>
        <p:spPr>
          <a:xfrm>
            <a:off x="207265" y="2932176"/>
            <a:ext cx="3505200" cy="101193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3" name="TextBox 2">
            <a:extLst>
              <a:ext uri="{FF2B5EF4-FFF2-40B4-BE49-F238E27FC236}">
                <a16:creationId xmlns:a16="http://schemas.microsoft.com/office/drawing/2014/main" id="{203ABD34-0B29-574E-D683-34434C233995}"/>
              </a:ext>
            </a:extLst>
          </p:cNvPr>
          <p:cNvSpPr txBox="1"/>
          <p:nvPr/>
        </p:nvSpPr>
        <p:spPr>
          <a:xfrm>
            <a:off x="144302" y="4423865"/>
            <a:ext cx="2956954" cy="2123658"/>
          </a:xfrm>
          <a:prstGeom prst="rect">
            <a:avLst/>
          </a:prstGeom>
          <a:noFill/>
        </p:spPr>
        <p:txBody>
          <a:bodyPr wrap="square">
            <a:spAutoFit/>
          </a:bodyPr>
          <a:lstStyle/>
          <a:p>
            <a:pPr marL="171450" indent="-171450">
              <a:buFont typeface="Wingdings" panose="05000000000000000000" pitchFamily="2" charset="2"/>
              <a:buChar char="Ø"/>
            </a:pPr>
            <a:r>
              <a:rPr lang="en-US" sz="1100" b="1">
                <a:solidFill>
                  <a:schemeClr val="tx1">
                    <a:lumMod val="50000"/>
                    <a:lumOff val="50000"/>
                  </a:schemeClr>
                </a:solidFill>
              </a:rPr>
              <a:t>ntdll.dll </a:t>
            </a:r>
            <a:r>
              <a:rPr lang="en-US" sz="1100">
                <a:solidFill>
                  <a:schemeClr val="tx1">
                    <a:lumMod val="50000"/>
                    <a:lumOff val="50000"/>
                  </a:schemeClr>
                </a:solidFill>
              </a:rPr>
              <a:t>este responsabilă pentru inițializarea bazală a procesului, creând contextul intern necesar — heap-ul, TEB (Thread Environment Block), PEB (Process Environment Block), tabela de excepții (SEH), și traducerea apelurilor în syscall către kernel. </a:t>
            </a:r>
          </a:p>
          <a:p>
            <a:pPr marL="171450" indent="-171450">
              <a:buFont typeface="Wingdings" panose="05000000000000000000" pitchFamily="2" charset="2"/>
              <a:buChar char="Ø"/>
            </a:pPr>
            <a:endParaRPr lang="en-US" sz="1100">
              <a:solidFill>
                <a:schemeClr val="tx1">
                  <a:lumMod val="50000"/>
                  <a:lumOff val="50000"/>
                </a:schemeClr>
              </a:solidFill>
            </a:endParaRPr>
          </a:p>
          <a:p>
            <a:pPr marL="171450" indent="-171450">
              <a:buFont typeface="Wingdings" panose="05000000000000000000" pitchFamily="2" charset="2"/>
              <a:buChar char="Ø"/>
            </a:pPr>
            <a:r>
              <a:rPr lang="en-US" sz="1100">
                <a:solidFill>
                  <a:schemeClr val="tx1">
                    <a:lumMod val="50000"/>
                    <a:lumOff val="50000"/>
                  </a:schemeClr>
                </a:solidFill>
              </a:rPr>
              <a:t>Practic, biblioteca </a:t>
            </a:r>
            <a:r>
              <a:rPr lang="en-US" sz="1100" b="1">
                <a:solidFill>
                  <a:schemeClr val="tx1">
                    <a:lumMod val="50000"/>
                    <a:lumOff val="50000"/>
                  </a:schemeClr>
                </a:solidFill>
              </a:rPr>
              <a:t>ntdll.dll </a:t>
            </a:r>
            <a:r>
              <a:rPr lang="en-US" sz="1100">
                <a:solidFill>
                  <a:schemeClr val="tx1">
                    <a:lumMod val="50000"/>
                    <a:lumOff val="50000"/>
                  </a:schemeClr>
                </a:solidFill>
              </a:rPr>
              <a:t>construiește „mediul de rulare” minimal în care codul aplicației poate funcționa, înainte ca kernel32.dll sau runtime-ul C să preia controlul.</a:t>
            </a:r>
          </a:p>
        </p:txBody>
      </p:sp>
      <p:sp>
        <p:nvSpPr>
          <p:cNvPr id="8" name="TextBox 7">
            <a:extLst>
              <a:ext uri="{FF2B5EF4-FFF2-40B4-BE49-F238E27FC236}">
                <a16:creationId xmlns:a16="http://schemas.microsoft.com/office/drawing/2014/main" id="{56A3A110-6C19-4E52-A335-1CEFFBE2ADAA}"/>
              </a:ext>
            </a:extLst>
          </p:cNvPr>
          <p:cNvSpPr txBox="1"/>
          <p:nvPr/>
        </p:nvSpPr>
        <p:spPr>
          <a:xfrm>
            <a:off x="144302" y="1827303"/>
            <a:ext cx="2956955" cy="938719"/>
          </a:xfrm>
          <a:prstGeom prst="rect">
            <a:avLst/>
          </a:prstGeom>
          <a:noFill/>
        </p:spPr>
        <p:txBody>
          <a:bodyPr wrap="square">
            <a:spAutoFit/>
          </a:bodyPr>
          <a:lstStyle/>
          <a:p>
            <a:r>
              <a:rPr lang="en-US" sz="1100" b="1">
                <a:solidFill>
                  <a:schemeClr val="tx1">
                    <a:lumMod val="50000"/>
                    <a:lumOff val="50000"/>
                  </a:schemeClr>
                </a:solidFill>
              </a:rPr>
              <a:t>ntdll.dll </a:t>
            </a:r>
            <a:r>
              <a:rPr lang="en-US" sz="1100">
                <a:solidFill>
                  <a:schemeClr val="tx1">
                    <a:lumMod val="50000"/>
                    <a:lumOff val="50000"/>
                  </a:schemeClr>
                </a:solidFill>
              </a:rPr>
              <a:t>contribuie direct la configurarea „coconului” intern al noului proces .exe. Mai precis, ea participă la setarea tuturor structurilor critice care definesc contextul intern de execuție al acelui proces în modul utilizator. </a:t>
            </a:r>
          </a:p>
        </p:txBody>
      </p:sp>
    </p:spTree>
    <p:extLst>
      <p:ext uri="{BB962C8B-B14F-4D97-AF65-F5344CB8AC3E}">
        <p14:creationId xmlns:p14="http://schemas.microsoft.com/office/powerpoint/2010/main" val="75958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4701"/>
            <a:ext cx="12192000" cy="5848597"/>
          </a:xfrm>
          <a:prstGeom prst="rect">
            <a:avLst/>
          </a:prstGeom>
        </p:spPr>
      </p:pic>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0598" y="222746"/>
            <a:ext cx="2763621" cy="1381811"/>
          </a:xfrm>
        </p:spPr>
      </p:pic>
      <p:sp>
        <p:nvSpPr>
          <p:cNvPr id="7" name="Flowchart: Process 6"/>
          <p:cNvSpPr/>
          <p:nvPr/>
        </p:nvSpPr>
        <p:spPr>
          <a:xfrm>
            <a:off x="140208" y="2901696"/>
            <a:ext cx="4145279" cy="106070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3" name="TextBox 2">
            <a:extLst>
              <a:ext uri="{FF2B5EF4-FFF2-40B4-BE49-F238E27FC236}">
                <a16:creationId xmlns:a16="http://schemas.microsoft.com/office/drawing/2014/main" id="{38A88DFD-9C67-3EA2-5680-A6CAAF9163C3}"/>
              </a:ext>
            </a:extLst>
          </p:cNvPr>
          <p:cNvSpPr txBox="1"/>
          <p:nvPr/>
        </p:nvSpPr>
        <p:spPr>
          <a:xfrm>
            <a:off x="122729" y="1968398"/>
            <a:ext cx="3383902" cy="3323987"/>
          </a:xfrm>
          <a:prstGeom prst="rect">
            <a:avLst/>
          </a:prstGeom>
          <a:noFill/>
        </p:spPr>
        <p:txBody>
          <a:bodyPr wrap="square">
            <a:spAutoFit/>
          </a:bodyPr>
          <a:lstStyle/>
          <a:p>
            <a:r>
              <a:rPr lang="en-US" sz="1400">
                <a:solidFill>
                  <a:schemeClr val="tx1">
                    <a:lumMod val="50000"/>
                    <a:lumOff val="50000"/>
                  </a:schemeClr>
                </a:solidFill>
              </a:rPr>
              <a:t>În API-urile Windows, sufixul </a:t>
            </a:r>
            <a:r>
              <a:rPr lang="en-US" sz="1400" b="1">
                <a:solidFill>
                  <a:schemeClr val="tx1">
                    <a:lumMod val="50000"/>
                    <a:lumOff val="50000"/>
                  </a:schemeClr>
                </a:solidFill>
              </a:rPr>
              <a:t>Ex</a:t>
            </a:r>
            <a:r>
              <a:rPr lang="en-US" sz="1400">
                <a:solidFill>
                  <a:schemeClr val="tx1">
                    <a:lumMod val="50000"/>
                    <a:lumOff val="50000"/>
                  </a:schemeClr>
                </a:solidFill>
              </a:rPr>
              <a:t> vine de la “</a:t>
            </a:r>
            <a:r>
              <a:rPr lang="en-US" sz="1400" b="1">
                <a:solidFill>
                  <a:schemeClr val="tx1">
                    <a:lumMod val="50000"/>
                    <a:lumOff val="50000"/>
                  </a:schemeClr>
                </a:solidFill>
              </a:rPr>
              <a:t>Extended</a:t>
            </a:r>
            <a:r>
              <a:rPr lang="en-US" sz="1400">
                <a:solidFill>
                  <a:schemeClr val="tx1">
                    <a:lumMod val="50000"/>
                    <a:lumOff val="50000"/>
                  </a:schemeClr>
                </a:solidFill>
              </a:rPr>
              <a:t>”, adică o versiune extinsă a unei funcții deja existente. </a:t>
            </a:r>
          </a:p>
          <a:p>
            <a:endParaRPr lang="en-US" sz="1400">
              <a:solidFill>
                <a:schemeClr val="tx1">
                  <a:lumMod val="50000"/>
                  <a:lumOff val="50000"/>
                </a:schemeClr>
              </a:solidFill>
            </a:endParaRPr>
          </a:p>
          <a:p>
            <a:endParaRPr lang="en-US" sz="1400">
              <a:solidFill>
                <a:schemeClr val="tx1">
                  <a:lumMod val="50000"/>
                  <a:lumOff val="50000"/>
                </a:schemeClr>
              </a:solidFill>
            </a:endParaRPr>
          </a:p>
          <a:p>
            <a:endParaRPr lang="en-US" sz="1400">
              <a:solidFill>
                <a:schemeClr val="tx1">
                  <a:lumMod val="50000"/>
                  <a:lumOff val="50000"/>
                </a:schemeClr>
              </a:solidFill>
            </a:endParaRPr>
          </a:p>
          <a:p>
            <a:endParaRPr lang="en-US" sz="1400">
              <a:solidFill>
                <a:schemeClr val="tx1">
                  <a:lumMod val="50000"/>
                  <a:lumOff val="50000"/>
                </a:schemeClr>
              </a:solidFill>
            </a:endParaRPr>
          </a:p>
          <a:p>
            <a:endParaRPr lang="en-US" sz="1400">
              <a:solidFill>
                <a:schemeClr val="tx1">
                  <a:lumMod val="50000"/>
                  <a:lumOff val="50000"/>
                </a:schemeClr>
              </a:solidFill>
            </a:endParaRPr>
          </a:p>
          <a:p>
            <a:endParaRPr lang="en-US" sz="1400">
              <a:solidFill>
                <a:schemeClr val="tx1">
                  <a:lumMod val="50000"/>
                  <a:lumOff val="50000"/>
                </a:schemeClr>
              </a:solidFill>
            </a:endParaRPr>
          </a:p>
          <a:p>
            <a:endParaRPr lang="en-US" sz="1400">
              <a:solidFill>
                <a:schemeClr val="tx1">
                  <a:lumMod val="50000"/>
                  <a:lumOff val="50000"/>
                </a:schemeClr>
              </a:solidFill>
            </a:endParaRPr>
          </a:p>
          <a:p>
            <a:r>
              <a:rPr lang="en-US" sz="1400">
                <a:solidFill>
                  <a:schemeClr val="tx1">
                    <a:lumMod val="50000"/>
                    <a:lumOff val="50000"/>
                  </a:schemeClr>
                </a:solidFill>
              </a:rPr>
              <a:t>Funcțiile cu </a:t>
            </a:r>
            <a:r>
              <a:rPr lang="en-US" sz="1400" b="1">
                <a:solidFill>
                  <a:schemeClr val="tx1">
                    <a:lumMod val="50000"/>
                    <a:lumOff val="50000"/>
                  </a:schemeClr>
                </a:solidFill>
              </a:rPr>
              <a:t>Ex</a:t>
            </a:r>
            <a:r>
              <a:rPr lang="en-US" sz="1400">
                <a:solidFill>
                  <a:schemeClr val="tx1">
                    <a:lumMod val="50000"/>
                    <a:lumOff val="50000"/>
                  </a:schemeClr>
                </a:solidFill>
              </a:rPr>
              <a:t> au fost introduse pentru a oferi control mai detaliat sau funcționalitate suplimentară, fără a rupe compatibilitatea cu versiunile vechi de Windows sau aplicații existente.</a:t>
            </a:r>
          </a:p>
        </p:txBody>
      </p:sp>
      <p:graphicFrame>
        <p:nvGraphicFramePr>
          <p:cNvPr id="5" name="Table 4">
            <a:extLst>
              <a:ext uri="{FF2B5EF4-FFF2-40B4-BE49-F238E27FC236}">
                <a16:creationId xmlns:a16="http://schemas.microsoft.com/office/drawing/2014/main" id="{6644385F-7472-A6FE-06D5-E0E342A7B28D}"/>
              </a:ext>
            </a:extLst>
          </p:cNvPr>
          <p:cNvGraphicFramePr>
            <a:graphicFrameLocks noGrp="1"/>
          </p:cNvGraphicFramePr>
          <p:nvPr>
            <p:extLst>
              <p:ext uri="{D42A27DB-BD31-4B8C-83A1-F6EECF244321}">
                <p14:modId xmlns:p14="http://schemas.microsoft.com/office/powerpoint/2010/main" val="2705261274"/>
              </p:ext>
            </p:extLst>
          </p:nvPr>
        </p:nvGraphicFramePr>
        <p:xfrm>
          <a:off x="189973" y="5400813"/>
          <a:ext cx="3604476" cy="1234440"/>
        </p:xfrm>
        <a:graphic>
          <a:graphicData uri="http://schemas.openxmlformats.org/drawingml/2006/table">
            <a:tbl>
              <a:tblPr>
                <a:tableStyleId>{69C7853C-536D-4A76-A0AE-DD22124D55A5}</a:tableStyleId>
              </a:tblPr>
              <a:tblGrid>
                <a:gridCol w="1235377">
                  <a:extLst>
                    <a:ext uri="{9D8B030D-6E8A-4147-A177-3AD203B41FA5}">
                      <a16:colId xmlns:a16="http://schemas.microsoft.com/office/drawing/2014/main" val="1253559800"/>
                    </a:ext>
                  </a:extLst>
                </a:gridCol>
                <a:gridCol w="2369099">
                  <a:extLst>
                    <a:ext uri="{9D8B030D-6E8A-4147-A177-3AD203B41FA5}">
                      <a16:colId xmlns:a16="http://schemas.microsoft.com/office/drawing/2014/main" val="2809713738"/>
                    </a:ext>
                  </a:extLst>
                </a:gridCol>
              </a:tblGrid>
              <a:tr h="0">
                <a:tc gridSpan="2">
                  <a:txBody>
                    <a:bodyPr/>
                    <a:lstStyle/>
                    <a:p>
                      <a:r>
                        <a:rPr lang="en-US" sz="1050" b="1">
                          <a:solidFill>
                            <a:schemeClr val="tx1">
                              <a:lumMod val="65000"/>
                              <a:lumOff val="35000"/>
                            </a:schemeClr>
                          </a:solidFill>
                        </a:rPr>
                        <a:t>De exemplu:</a:t>
                      </a:r>
                    </a:p>
                  </a:txBody>
                  <a:tcPr anchor="ctr"/>
                </a:tc>
                <a:tc hMerge="1">
                  <a:txBody>
                    <a:bodyPr/>
                    <a:lstStyle/>
                    <a:p>
                      <a:endParaRPr lang="en-US" sz="1050"/>
                    </a:p>
                  </a:txBody>
                  <a:tcPr anchor="ctr"/>
                </a:tc>
                <a:extLst>
                  <a:ext uri="{0D108BD9-81ED-4DB2-BD59-A6C34878D82A}">
                    <a16:rowId xmlns:a16="http://schemas.microsoft.com/office/drawing/2014/main" val="3978476076"/>
                  </a:ext>
                </a:extLst>
              </a:tr>
              <a:tr h="0">
                <a:tc>
                  <a:txBody>
                    <a:bodyPr/>
                    <a:lstStyle/>
                    <a:p>
                      <a:r>
                        <a:rPr lang="en-US" sz="1050">
                          <a:solidFill>
                            <a:schemeClr val="bg1"/>
                          </a:solidFill>
                        </a:rPr>
                        <a:t>CreateWindow</a:t>
                      </a:r>
                    </a:p>
                  </a:txBody>
                  <a:tcPr anchor="ctr">
                    <a:solidFill>
                      <a:schemeClr val="tx1">
                        <a:lumMod val="50000"/>
                        <a:lumOff val="50000"/>
                      </a:schemeClr>
                    </a:solidFill>
                  </a:tcPr>
                </a:tc>
                <a:tc>
                  <a:txBody>
                    <a:bodyPr/>
                    <a:lstStyle/>
                    <a:p>
                      <a:r>
                        <a:rPr lang="pt-BR" sz="1050">
                          <a:solidFill>
                            <a:schemeClr val="bg1"/>
                          </a:solidFill>
                        </a:rPr>
                        <a:t>Creează o fereastră cu opțiuni de bază.</a:t>
                      </a:r>
                    </a:p>
                  </a:txBody>
                  <a:tcPr anchor="ctr">
                    <a:solidFill>
                      <a:schemeClr val="tx1">
                        <a:lumMod val="50000"/>
                        <a:lumOff val="50000"/>
                      </a:schemeClr>
                    </a:solidFill>
                  </a:tcPr>
                </a:tc>
                <a:extLst>
                  <a:ext uri="{0D108BD9-81ED-4DB2-BD59-A6C34878D82A}">
                    <a16:rowId xmlns:a16="http://schemas.microsoft.com/office/drawing/2014/main" val="91140642"/>
                  </a:ext>
                </a:extLst>
              </a:tr>
              <a:tr h="0">
                <a:tc>
                  <a:txBody>
                    <a:bodyPr/>
                    <a:lstStyle/>
                    <a:p>
                      <a:r>
                        <a:rPr lang="en-US" sz="1050">
                          <a:solidFill>
                            <a:schemeClr val="bg1"/>
                          </a:solidFill>
                        </a:rPr>
                        <a:t>CreateWindowEx</a:t>
                      </a:r>
                    </a:p>
                  </a:txBody>
                  <a:tcPr anchor="ctr">
                    <a:solidFill>
                      <a:schemeClr val="tx1">
                        <a:lumMod val="50000"/>
                        <a:lumOff val="50000"/>
                      </a:schemeClr>
                    </a:solidFill>
                  </a:tcPr>
                </a:tc>
                <a:tc>
                  <a:txBody>
                    <a:bodyPr/>
                    <a:lstStyle/>
                    <a:p>
                      <a:r>
                        <a:rPr lang="en-US" sz="1050">
                          <a:solidFill>
                            <a:schemeClr val="bg1"/>
                          </a:solidFill>
                        </a:rPr>
                        <a:t>Adaugă parametru în plus pentru extended window styles (dwExStyle) → permite transparență, ferestre tool-tip, ferestre care nu apar în taskbar etc.</a:t>
                      </a:r>
                    </a:p>
                  </a:txBody>
                  <a:tcPr anchor="ctr">
                    <a:solidFill>
                      <a:schemeClr val="tx1">
                        <a:lumMod val="50000"/>
                        <a:lumOff val="50000"/>
                      </a:schemeClr>
                    </a:solidFill>
                  </a:tcPr>
                </a:tc>
                <a:extLst>
                  <a:ext uri="{0D108BD9-81ED-4DB2-BD59-A6C34878D82A}">
                    <a16:rowId xmlns:a16="http://schemas.microsoft.com/office/drawing/2014/main" val="2381643300"/>
                  </a:ext>
                </a:extLst>
              </a:tr>
            </a:tbl>
          </a:graphicData>
        </a:graphic>
      </p:graphicFrame>
    </p:spTree>
    <p:extLst>
      <p:ext uri="{BB962C8B-B14F-4D97-AF65-F5344CB8AC3E}">
        <p14:creationId xmlns:p14="http://schemas.microsoft.com/office/powerpoint/2010/main" val="370293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1872"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468" y="0"/>
            <a:ext cx="9911063" cy="6858000"/>
          </a:xfrm>
          <a:prstGeom prst="rect">
            <a:avLst/>
          </a:prstGeom>
        </p:spPr>
      </p:pic>
      <p:pic>
        <p:nvPicPr>
          <p:cNvPr id="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0598" y="222746"/>
            <a:ext cx="2763621" cy="1381811"/>
          </a:xfrm>
        </p:spPr>
      </p:pic>
      <p:sp>
        <p:nvSpPr>
          <p:cNvPr id="8" name="Flowchart: Process 7"/>
          <p:cNvSpPr/>
          <p:nvPr/>
        </p:nvSpPr>
        <p:spPr>
          <a:xfrm>
            <a:off x="1213104" y="3017520"/>
            <a:ext cx="3090672" cy="82296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2" name="Rectangle 1">
            <a:extLst>
              <a:ext uri="{FF2B5EF4-FFF2-40B4-BE49-F238E27FC236}">
                <a16:creationId xmlns:a16="http://schemas.microsoft.com/office/drawing/2014/main" id="{1DCD6B6B-244F-42D5-76FD-CC91B3557359}"/>
              </a:ext>
            </a:extLst>
          </p:cNvPr>
          <p:cNvSpPr>
            <a:spLocks noChangeArrowheads="1"/>
          </p:cNvSpPr>
          <p:nvPr/>
        </p:nvSpPr>
        <p:spPr bwMode="auto">
          <a:xfrm>
            <a:off x="227537" y="4850150"/>
            <a:ext cx="40210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a:ln>
                  <a:noFill/>
                </a:ln>
                <a:solidFill>
                  <a:schemeClr val="tx1">
                    <a:lumMod val="50000"/>
                    <a:lumOff val="50000"/>
                  </a:schemeClr>
                </a:solidFill>
                <a:effectLst/>
                <a:latin typeface="Arial" panose="020B0604020202020204" pitchFamily="34" charset="0"/>
              </a:rPr>
              <a:t>Exemplu de subset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lumMod val="50000"/>
                    <a:lumOff val="50000"/>
                  </a:schemeClr>
                </a:solidFill>
                <a:effectLst/>
                <a:latin typeface="Arial" panose="020B0604020202020204" pitchFamily="34" charset="0"/>
              </a:rPr>
              <a:t>(pattern clasic de injecție remote):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lumMod val="50000"/>
                  <a:lumOff val="50000"/>
                </a:schemeClr>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100" b="0" i="0" u="none" strike="noStrike" cap="none" normalizeH="0" baseline="0">
                <a:ln>
                  <a:noFill/>
                </a:ln>
                <a:solidFill>
                  <a:schemeClr val="tx1">
                    <a:lumMod val="50000"/>
                    <a:lumOff val="50000"/>
                  </a:schemeClr>
                </a:solidFill>
                <a:effectLst/>
                <a:latin typeface="Arial Unicode MS" panose="020B0604020202020204" pitchFamily="34" charset="-128"/>
              </a:rPr>
              <a:t>OpenProcess</a:t>
            </a:r>
            <a:r>
              <a:rPr kumimoji="0" lang="en-US" altLang="en-US" sz="1100" b="0" i="0" u="none" strike="noStrike" cap="none" normalizeH="0" baseline="0">
                <a:ln>
                  <a:noFill/>
                </a:ln>
                <a:solidFill>
                  <a:schemeClr val="tx1">
                    <a:lumMod val="50000"/>
                    <a:lumOff val="50000"/>
                  </a:schemeClr>
                </a:solidFill>
                <a:effectLst/>
              </a:rPr>
              <a:t> → accesează un alt proces (victimă),</a:t>
            </a:r>
            <a:endPar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100" b="0" i="0" u="none" strike="noStrike" cap="none" normalizeH="0" baseline="0">
                <a:ln>
                  <a:noFill/>
                </a:ln>
                <a:solidFill>
                  <a:schemeClr val="tx1">
                    <a:lumMod val="50000"/>
                    <a:lumOff val="50000"/>
                  </a:schemeClr>
                </a:solidFill>
                <a:effectLst/>
                <a:latin typeface="Arial Unicode MS" panose="020B0604020202020204" pitchFamily="34" charset="-128"/>
              </a:rPr>
              <a:t>VirtualAllocEx</a:t>
            </a:r>
            <a:r>
              <a:rPr kumimoji="0" lang="en-US" altLang="en-US" sz="1100" b="0" i="0" u="none" strike="noStrike" cap="none" normalizeH="0" baseline="0">
                <a:ln>
                  <a:noFill/>
                </a:ln>
                <a:solidFill>
                  <a:schemeClr val="tx1">
                    <a:lumMod val="50000"/>
                    <a:lumOff val="50000"/>
                  </a:schemeClr>
                </a:solidFill>
                <a:effectLst/>
              </a:rPr>
              <a:t> → alocă memorie în acel proces,</a:t>
            </a:r>
            <a:endPar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100" b="0" i="0" u="none" strike="noStrike" cap="none" normalizeH="0" baseline="0">
                <a:ln>
                  <a:noFill/>
                </a:ln>
                <a:solidFill>
                  <a:schemeClr val="tx1">
                    <a:lumMod val="50000"/>
                    <a:lumOff val="50000"/>
                  </a:schemeClr>
                </a:solidFill>
                <a:effectLst/>
                <a:latin typeface="Arial Unicode MS" panose="020B0604020202020204" pitchFamily="34" charset="-128"/>
              </a:rPr>
              <a:t>WriteProcessMemory</a:t>
            </a:r>
            <a:r>
              <a:rPr kumimoji="0" lang="en-US" altLang="en-US" sz="1100" b="0" i="0" u="none" strike="noStrike" cap="none" normalizeH="0" baseline="0">
                <a:ln>
                  <a:noFill/>
                </a:ln>
                <a:solidFill>
                  <a:schemeClr val="tx1">
                    <a:lumMod val="50000"/>
                    <a:lumOff val="50000"/>
                  </a:schemeClr>
                </a:solidFill>
                <a:effectLst/>
              </a:rPr>
              <a:t> → injectează shellcode sau DLL path,</a:t>
            </a:r>
            <a:endPar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100" b="0" i="0" u="none" strike="noStrike" cap="none" normalizeH="0" baseline="0">
                <a:ln>
                  <a:noFill/>
                </a:ln>
                <a:solidFill>
                  <a:schemeClr val="tx1">
                    <a:lumMod val="50000"/>
                    <a:lumOff val="50000"/>
                  </a:schemeClr>
                </a:solidFill>
                <a:effectLst/>
                <a:latin typeface="Arial Unicode MS" panose="020B0604020202020204" pitchFamily="34" charset="-128"/>
              </a:rPr>
              <a:t>CreateRemoteThread</a:t>
            </a:r>
            <a:r>
              <a:rPr kumimoji="0" lang="en-US" altLang="en-US" sz="1100" b="0" i="0" u="none" strike="noStrike" cap="none" normalizeH="0" baseline="0">
                <a:ln>
                  <a:noFill/>
                </a:ln>
                <a:solidFill>
                  <a:schemeClr val="tx1">
                    <a:lumMod val="50000"/>
                    <a:lumOff val="50000"/>
                  </a:schemeClr>
                </a:solidFill>
                <a:effectLst/>
              </a:rPr>
              <a:t> → pornește execuția codului injectat.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rPr>
              <a:t>Acest lanț este </a:t>
            </a:r>
            <a:r>
              <a:rPr kumimoji="0" lang="en-US" altLang="en-US" sz="1100" b="1" i="0" u="none" strike="noStrike" cap="none" normalizeH="0" baseline="0">
                <a:ln>
                  <a:noFill/>
                </a:ln>
                <a:solidFill>
                  <a:schemeClr val="tx1">
                    <a:lumMod val="50000"/>
                    <a:lumOff val="50000"/>
                  </a:schemeClr>
                </a:solidFill>
                <a:effectLst/>
                <a:latin typeface="Arial" panose="020B0604020202020204" pitchFamily="34" charset="0"/>
              </a:rPr>
              <a:t>o semnatura comuna</a:t>
            </a:r>
            <a:r>
              <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rPr>
              <a:t> pentru troieni, RAT-uri (Remote Access Trojans), loadere, și infecții de tip </a:t>
            </a:r>
            <a:r>
              <a:rPr kumimoji="0" lang="en-US" altLang="en-US" sz="1100" b="1" i="0" u="none" strike="noStrike" cap="none" normalizeH="0" baseline="0">
                <a:ln>
                  <a:noFill/>
                </a:ln>
                <a:solidFill>
                  <a:schemeClr val="tx1">
                    <a:lumMod val="50000"/>
                    <a:lumOff val="50000"/>
                  </a:schemeClr>
                </a:solidFill>
                <a:effectLst/>
                <a:latin typeface="Arial" panose="020B0604020202020204" pitchFamily="34" charset="0"/>
              </a:rPr>
              <a:t>fileless</a:t>
            </a:r>
            <a:r>
              <a:rPr kumimoji="0" lang="en-US" altLang="en-US" sz="1100" b="0" i="0" u="none" strike="noStrike" cap="none" normalizeH="0" baseline="0">
                <a:ln>
                  <a:noFill/>
                </a:ln>
                <a:solidFill>
                  <a:schemeClr val="tx1">
                    <a:lumMod val="50000"/>
                    <a:lumOff val="50000"/>
                  </a:schemeClr>
                </a:solidFill>
                <a:effectLst/>
                <a:latin typeface="Arial" panose="020B0604020202020204" pitchFamily="34" charset="0"/>
              </a:rPr>
              <a:t>.</a:t>
            </a:r>
          </a:p>
        </p:txBody>
      </p:sp>
      <p:sp>
        <p:nvSpPr>
          <p:cNvPr id="3" name="Flowchart: Process 2">
            <a:extLst>
              <a:ext uri="{FF2B5EF4-FFF2-40B4-BE49-F238E27FC236}">
                <a16:creationId xmlns:a16="http://schemas.microsoft.com/office/drawing/2014/main" id="{D3CF99BD-9F29-65A9-0F9B-C89845CA66C2}"/>
              </a:ext>
            </a:extLst>
          </p:cNvPr>
          <p:cNvSpPr/>
          <p:nvPr/>
        </p:nvSpPr>
        <p:spPr>
          <a:xfrm>
            <a:off x="140082" y="4781006"/>
            <a:ext cx="4163694" cy="138181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236452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12575" y="0"/>
            <a:ext cx="52370" cy="6858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43" y="889694"/>
            <a:ext cx="2091205" cy="20912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643" y="0"/>
            <a:ext cx="10103357" cy="6858000"/>
          </a:xfrm>
          <a:prstGeom prst="rect">
            <a:avLst/>
          </a:prstGeom>
        </p:spPr>
      </p:pic>
      <p:sp>
        <p:nvSpPr>
          <p:cNvPr id="13" name="Flowchart: Process 12"/>
          <p:cNvSpPr/>
          <p:nvPr/>
        </p:nvSpPr>
        <p:spPr>
          <a:xfrm>
            <a:off x="2157983" y="3115056"/>
            <a:ext cx="2657857" cy="64008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8047" y="4898091"/>
            <a:ext cx="1972101" cy="1972101"/>
          </a:xfrm>
          <a:prstGeom prst="rect">
            <a:avLst/>
          </a:prstGeom>
        </p:spPr>
      </p:pic>
      <p:sp>
        <p:nvSpPr>
          <p:cNvPr id="4" name="Rectangle 3"/>
          <p:cNvSpPr/>
          <p:nvPr/>
        </p:nvSpPr>
        <p:spPr>
          <a:xfrm>
            <a:off x="2218943" y="5121902"/>
            <a:ext cx="851515" cy="369332"/>
          </a:xfrm>
          <a:prstGeom prst="rect">
            <a:avLst/>
          </a:prstGeom>
        </p:spPr>
        <p:txBody>
          <a:bodyPr wrap="none">
            <a:spAutoFit/>
          </a:bodyPr>
          <a:lstStyle/>
          <a:p>
            <a:r>
              <a:rPr lang="en-US">
                <a:solidFill>
                  <a:schemeClr val="tx1">
                    <a:lumMod val="50000"/>
                    <a:lumOff val="50000"/>
                  </a:schemeClr>
                </a:solidFill>
              </a:rPr>
              <a:t>Handle</a:t>
            </a:r>
          </a:p>
        </p:txBody>
      </p:sp>
      <p:sp>
        <p:nvSpPr>
          <p:cNvPr id="5" name="Rectangle 4"/>
          <p:cNvSpPr/>
          <p:nvPr/>
        </p:nvSpPr>
        <p:spPr>
          <a:xfrm>
            <a:off x="32386" y="166568"/>
            <a:ext cx="1615039" cy="6524863"/>
          </a:xfrm>
          <a:prstGeom prst="rect">
            <a:avLst/>
          </a:prstGeom>
        </p:spPr>
        <p:txBody>
          <a:bodyPr wrap="square">
            <a:spAutoFit/>
          </a:bodyPr>
          <a:lstStyle/>
          <a:p>
            <a:pPr marL="171450" indent="-171450">
              <a:buFont typeface="Arial" panose="020B0604020202020204" pitchFamily="34" charset="0"/>
              <a:buChar char="•"/>
            </a:pPr>
            <a:r>
              <a:rPr lang="en-US" sz="1100">
                <a:solidFill>
                  <a:schemeClr val="tx1">
                    <a:lumMod val="50000"/>
                    <a:lumOff val="50000"/>
                  </a:schemeClr>
                </a:solidFill>
                <a:latin typeface="Calibri" panose="020F0502020204030204" pitchFamily="34" charset="0"/>
                <a:cs typeface="Calibri" panose="020F0502020204030204" pitchFamily="34" charset="0"/>
              </a:rPr>
              <a:t>Un handle este un identificator folosit de sistemele de operare pentru a referi resurse sistem, cum ar fi fișiere, ferestre, conexiuni la internet sau procese. </a:t>
            </a:r>
          </a:p>
          <a:p>
            <a:pPr marL="171450" indent="-171450">
              <a:buFont typeface="Arial" panose="020B0604020202020204" pitchFamily="34" charset="0"/>
              <a:buChar char="•"/>
            </a:pPr>
            <a:endParaRPr lang="en-US" sz="1100">
              <a:solidFill>
                <a:schemeClr val="tx1">
                  <a:lumMod val="50000"/>
                  <a:lumOff val="50000"/>
                </a:schemeClr>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a:solidFill>
                  <a:schemeClr val="tx1">
                    <a:lumMod val="50000"/>
                    <a:lumOff val="50000"/>
                  </a:schemeClr>
                </a:solidFill>
                <a:latin typeface="Calibri" panose="020F0502020204030204" pitchFamily="34" charset="0"/>
                <a:cs typeface="Calibri" panose="020F0502020204030204" pitchFamily="34" charset="0"/>
              </a:rPr>
              <a:t>Este practic un număr sau un token unic care "mânuiește" referința către un obiect sau o resursă în memoria sistemului, permițând software-ului să acceseze și să manipuleze acea resursă printr-o interfață standardizată.</a:t>
            </a:r>
          </a:p>
          <a:p>
            <a:pPr marL="171450" indent="-171450">
              <a:buFont typeface="Arial" panose="020B0604020202020204" pitchFamily="34" charset="0"/>
              <a:buChar char="•"/>
            </a:pPr>
            <a:endParaRPr lang="en-US" sz="1100">
              <a:solidFill>
                <a:schemeClr val="tx1">
                  <a:lumMod val="50000"/>
                  <a:lumOff val="50000"/>
                </a:schemeClr>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a:solidFill>
                  <a:schemeClr val="tx1">
                    <a:lumMod val="50000"/>
                    <a:lumOff val="50000"/>
                  </a:schemeClr>
                </a:solidFill>
                <a:latin typeface="Calibri" panose="020F0502020204030204" pitchFamily="34" charset="0"/>
                <a:cs typeface="Calibri" panose="020F0502020204030204" pitchFamily="34" charset="0"/>
              </a:rPr>
              <a:t>Prin folosirea handle-urilor, aplicațiile nu trebuie să interacționeze direct cu adresele de memorie sau cu structurile de date interne ale sistemului de operare, ceea ce simplifică dezvoltarea software-ului și protejează integritatea sistemului și a datelor. </a:t>
            </a:r>
          </a:p>
        </p:txBody>
      </p:sp>
    </p:spTree>
    <p:extLst>
      <p:ext uri="{BB962C8B-B14F-4D97-AF65-F5344CB8AC3E}">
        <p14:creationId xmlns:p14="http://schemas.microsoft.com/office/powerpoint/2010/main" val="216428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99" y="1944624"/>
            <a:ext cx="3694078" cy="4765361"/>
          </a:xfrm>
          <a:prstGeom prst="rect">
            <a:avLst/>
          </a:prstGeom>
        </p:spPr>
      </p:pic>
      <p:sp>
        <p:nvSpPr>
          <p:cNvPr id="10" name="Rectangle 9"/>
          <p:cNvSpPr/>
          <p:nvPr/>
        </p:nvSpPr>
        <p:spPr>
          <a:xfrm>
            <a:off x="4098863" y="0"/>
            <a:ext cx="52370" cy="6858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6554" y="0"/>
            <a:ext cx="7915446" cy="6858000"/>
          </a:xfrm>
          <a:prstGeom prst="rect">
            <a:avLst/>
          </a:prstGeom>
        </p:spPr>
      </p:pic>
      <p:sp>
        <p:nvSpPr>
          <p:cNvPr id="13" name="Flowchart: Process 12"/>
          <p:cNvSpPr/>
          <p:nvPr/>
        </p:nvSpPr>
        <p:spPr>
          <a:xfrm>
            <a:off x="4328924" y="3255264"/>
            <a:ext cx="2321811" cy="3596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6" name="Rectangle 5"/>
          <p:cNvSpPr/>
          <p:nvPr/>
        </p:nvSpPr>
        <p:spPr>
          <a:xfrm>
            <a:off x="627040" y="2622542"/>
            <a:ext cx="1476079" cy="261610"/>
          </a:xfrm>
          <a:prstGeom prst="rect">
            <a:avLst/>
          </a:prstGeom>
        </p:spPr>
        <p:txBody>
          <a:bodyPr wrap="square">
            <a:spAutoFit/>
          </a:bodyPr>
          <a:lstStyle/>
          <a:p>
            <a:pPr algn="ctr"/>
            <a:r>
              <a:rPr lang="en-US" sz="1100">
                <a:solidFill>
                  <a:schemeClr val="tx1">
                    <a:lumMod val="50000"/>
                    <a:lumOff val="50000"/>
                  </a:schemeClr>
                </a:solidFill>
              </a:rPr>
              <a:t>Protocoale/Porturi</a:t>
            </a:r>
          </a:p>
        </p:txBody>
      </p:sp>
      <p:sp>
        <p:nvSpPr>
          <p:cNvPr id="4" name="Rectangle 1">
            <a:extLst>
              <a:ext uri="{FF2B5EF4-FFF2-40B4-BE49-F238E27FC236}">
                <a16:creationId xmlns:a16="http://schemas.microsoft.com/office/drawing/2014/main" id="{44F9B273-FFC0-47A8-5F89-2EC221CCA613}"/>
              </a:ext>
            </a:extLst>
          </p:cNvPr>
          <p:cNvSpPr>
            <a:spLocks noChangeArrowheads="1"/>
          </p:cNvSpPr>
          <p:nvPr/>
        </p:nvSpPr>
        <p:spPr bwMode="auto">
          <a:xfrm>
            <a:off x="126680" y="91313"/>
            <a:ext cx="3952878"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Etimologie </a:t>
            </a:r>
            <a:r>
              <a:rPr kumimoji="0" lang="en-US" altLang="en-US" sz="1050" i="0" u="none" strike="noStrike" cap="none" normalizeH="0" baseline="0">
                <a:ln>
                  <a:noFill/>
                </a:ln>
                <a:solidFill>
                  <a:schemeClr val="tx1">
                    <a:lumMod val="50000"/>
                    <a:lumOff val="50000"/>
                  </a:schemeClr>
                </a:solidFill>
                <a:effectLst/>
                <a:latin typeface="Arial" panose="020B0604020202020204" pitchFamily="34" charset="0"/>
              </a:rPr>
              <a:t>(De unde vine “d” din httpd.exe?):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http</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 protocolul de comunicare (</a:t>
            </a:r>
            <a:r>
              <a:rPr kumimoji="0" lang="en-US" altLang="en-US" sz="900" b="0" i="0" u="none" strike="noStrike" cap="none" normalizeH="0" baseline="0">
                <a:ln>
                  <a:noFill/>
                </a:ln>
                <a:solidFill>
                  <a:schemeClr val="tx1">
                    <a:lumMod val="50000"/>
                    <a:lumOff val="50000"/>
                  </a:schemeClr>
                </a:solidFill>
                <a:effectLst/>
                <a:latin typeface="Arial" panose="020B0604020202020204" pitchFamily="34" charset="0"/>
              </a:rPr>
              <a:t>HyperText Transfer Protocol</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050" b="1">
                <a:solidFill>
                  <a:srgbClr val="00ABEC"/>
                </a:solidFill>
                <a:latin typeface="Arial Unicode MS" panose="020B0604020202020204" pitchFamily="34" charset="-128"/>
              </a:rPr>
              <a:t>d</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 prescurtare de la </a:t>
            </a: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daemon</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(sau „demon”, în sensul Unix-like), adică un proces server care ascultă cereri pe portul HTTP (de obicei portul 80 sau 443).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Exemple similare:</a:t>
            </a: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a:ln>
                  <a:noFill/>
                </a:ln>
                <a:solidFill>
                  <a:schemeClr val="tx1">
                    <a:lumMod val="50000"/>
                    <a:lumOff val="50000"/>
                  </a:schemeClr>
                </a:solidFill>
                <a:effectLst/>
                <a:latin typeface="Arial Unicode MS" panose="020B0604020202020204" pitchFamily="34" charset="-128"/>
              </a:rPr>
              <a:t>ssh</a:t>
            </a:r>
            <a:r>
              <a:rPr lang="en-US" altLang="en-US" sz="1050" b="1">
                <a:solidFill>
                  <a:srgbClr val="00ABEC"/>
                </a:solidFill>
                <a:latin typeface="Arial Unicode MS" panose="020B0604020202020204" pitchFamily="34" charset="-128"/>
              </a:rPr>
              <a:t>d</a:t>
            </a:r>
            <a:r>
              <a:rPr kumimoji="0" lang="en-US" altLang="en-US" sz="1050" b="0" i="0" u="none" strike="noStrike" cap="none" normalizeH="0" baseline="0">
                <a:ln>
                  <a:noFill/>
                </a:ln>
                <a:solidFill>
                  <a:schemeClr val="tx1">
                    <a:lumMod val="50000"/>
                    <a:lumOff val="50000"/>
                  </a:schemeClr>
                </a:solidFill>
                <a:effectLst/>
              </a:rPr>
              <a:t> – </a:t>
            </a: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Secure Shell Daemon</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 serverul SSH.</a:t>
            </a: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a:ln>
                  <a:noFill/>
                </a:ln>
                <a:solidFill>
                  <a:schemeClr val="tx1">
                    <a:lumMod val="50000"/>
                    <a:lumOff val="50000"/>
                  </a:schemeClr>
                </a:solidFill>
                <a:effectLst/>
                <a:latin typeface="Arial Unicode MS" panose="020B0604020202020204" pitchFamily="34" charset="-128"/>
              </a:rPr>
              <a:t>ftp</a:t>
            </a:r>
            <a:r>
              <a:rPr lang="en-US" altLang="en-US" sz="1050" b="1">
                <a:solidFill>
                  <a:srgbClr val="00ABEC"/>
                </a:solidFill>
                <a:latin typeface="Arial Unicode MS" panose="020B0604020202020204" pitchFamily="34" charset="-128"/>
              </a:rPr>
              <a:t>d</a:t>
            </a:r>
            <a:r>
              <a:rPr kumimoji="0" lang="en-US" altLang="en-US" sz="1050" b="0" i="0" u="none" strike="noStrike" cap="none" normalizeH="0" baseline="0">
                <a:ln>
                  <a:noFill/>
                </a:ln>
                <a:solidFill>
                  <a:schemeClr val="tx1">
                    <a:lumMod val="50000"/>
                    <a:lumOff val="50000"/>
                  </a:schemeClr>
                </a:solidFill>
                <a:effectLst/>
              </a:rPr>
              <a:t> – </a:t>
            </a: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File Transfer Protocol Daemon</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 server FTP.</a:t>
            </a: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a:ln>
                  <a:noFill/>
                </a:ln>
                <a:solidFill>
                  <a:schemeClr val="tx1">
                    <a:lumMod val="50000"/>
                    <a:lumOff val="50000"/>
                  </a:schemeClr>
                </a:solidFill>
                <a:effectLst/>
                <a:latin typeface="Arial Unicode MS" panose="020B0604020202020204" pitchFamily="34" charset="-128"/>
              </a:rPr>
              <a:t>mysql</a:t>
            </a:r>
            <a:r>
              <a:rPr kumimoji="0" lang="en-US" altLang="en-US" sz="1050" b="1" i="0" u="none" strike="noStrike" cap="none" normalizeH="0" baseline="0">
                <a:ln>
                  <a:noFill/>
                </a:ln>
                <a:solidFill>
                  <a:srgbClr val="00ABEC"/>
                </a:solidFill>
                <a:effectLst/>
                <a:latin typeface="Arial Unicode MS" panose="020B0604020202020204" pitchFamily="34" charset="-128"/>
              </a:rPr>
              <a:t>d</a:t>
            </a:r>
            <a:r>
              <a:rPr kumimoji="0" lang="en-US" altLang="en-US" sz="1050" b="0" i="0" u="none" strike="noStrike" cap="none" normalizeH="0" baseline="0">
                <a:ln>
                  <a:noFill/>
                </a:ln>
                <a:solidFill>
                  <a:schemeClr val="tx1">
                    <a:lumMod val="50000"/>
                    <a:lumOff val="50000"/>
                  </a:schemeClr>
                </a:solidFill>
                <a:effectLst/>
              </a:rPr>
              <a:t> – </a:t>
            </a:r>
            <a:r>
              <a:rPr kumimoji="0" lang="en-US" altLang="en-US" sz="1050" b="1" i="0" u="none" strike="noStrike" cap="none" normalizeH="0" baseline="0">
                <a:ln>
                  <a:noFill/>
                </a:ln>
                <a:solidFill>
                  <a:schemeClr val="tx1">
                    <a:lumMod val="50000"/>
                    <a:lumOff val="50000"/>
                  </a:schemeClr>
                </a:solidFill>
                <a:effectLst/>
                <a:latin typeface="Arial" panose="020B0604020202020204" pitchFamily="34" charset="0"/>
              </a:rPr>
              <a:t>MySQL Daemon</a:t>
            </a:r>
            <a:r>
              <a:rPr kumimoji="0" lang="en-US" altLang="en-US" sz="1050" b="0" i="0" u="none" strike="noStrike" cap="none" normalizeH="0" baseline="0">
                <a:ln>
                  <a:noFill/>
                </a:ln>
                <a:solidFill>
                  <a:schemeClr val="tx1">
                    <a:lumMod val="50000"/>
                    <a:lumOff val="50000"/>
                  </a:schemeClr>
                </a:solidFill>
                <a:effectLst/>
                <a:latin typeface="Arial" panose="020B0604020202020204" pitchFamily="34" charset="0"/>
              </a:rPr>
              <a:t> – serverul de baze de date MySQL.</a:t>
            </a:r>
          </a:p>
        </p:txBody>
      </p:sp>
      <p:sp>
        <p:nvSpPr>
          <p:cNvPr id="7" name="TextBox 6">
            <a:extLst>
              <a:ext uri="{FF2B5EF4-FFF2-40B4-BE49-F238E27FC236}">
                <a16:creationId xmlns:a16="http://schemas.microsoft.com/office/drawing/2014/main" id="{E52B5115-4CB9-C0D6-8A45-63940282FF6C}"/>
              </a:ext>
            </a:extLst>
          </p:cNvPr>
          <p:cNvSpPr txBox="1"/>
          <p:nvPr/>
        </p:nvSpPr>
        <p:spPr>
          <a:xfrm>
            <a:off x="280924" y="3034249"/>
            <a:ext cx="2378746" cy="10618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a:ln>
                  <a:noFill/>
                </a:ln>
                <a:solidFill>
                  <a:schemeClr val="bg1"/>
                </a:solidFill>
                <a:effectLst/>
                <a:latin typeface="Arial" panose="020B0604020202020204" pitchFamily="34" charset="0"/>
              </a:rPr>
              <a:t>În Windows: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chemeClr val="bg1"/>
                </a:solidFill>
                <a:effectLst/>
                <a:latin typeface="Arial" panose="020B0604020202020204" pitchFamily="34" charset="0"/>
              </a:rPr>
              <a:t>Deși Windows folosește de obicei termenul </a:t>
            </a:r>
            <a:r>
              <a:rPr kumimoji="0" lang="en-US" altLang="en-US" sz="1050" b="0" i="1" u="none" strike="noStrike" cap="none" normalizeH="0" baseline="0">
                <a:ln>
                  <a:noFill/>
                </a:ln>
                <a:solidFill>
                  <a:schemeClr val="bg1"/>
                </a:solidFill>
                <a:effectLst/>
                <a:latin typeface="Arial" panose="020B0604020202020204" pitchFamily="34" charset="0"/>
              </a:rPr>
              <a:t>service</a:t>
            </a:r>
            <a:r>
              <a:rPr kumimoji="0" lang="en-US" altLang="en-US" sz="1050" b="0" i="0" u="none" strike="noStrike" cap="none" normalizeH="0" baseline="0">
                <a:ln>
                  <a:noFill/>
                </a:ln>
                <a:solidFill>
                  <a:schemeClr val="bg1"/>
                </a:solidFill>
                <a:effectLst/>
                <a:latin typeface="Arial" panose="020B0604020202020204" pitchFamily="34" charset="0"/>
              </a:rPr>
              <a:t> în loc de </a:t>
            </a:r>
            <a:r>
              <a:rPr kumimoji="0" lang="en-US" altLang="en-US" sz="1050" b="0" i="1" u="none" strike="noStrike" cap="none" normalizeH="0" baseline="0">
                <a:ln>
                  <a:noFill/>
                </a:ln>
                <a:solidFill>
                  <a:schemeClr val="bg1"/>
                </a:solidFill>
                <a:effectLst/>
                <a:latin typeface="Arial" panose="020B0604020202020204" pitchFamily="34" charset="0"/>
              </a:rPr>
              <a:t>daemon</a:t>
            </a:r>
            <a:r>
              <a:rPr kumimoji="0" lang="en-US" altLang="en-US" sz="1050" b="0" i="0" u="none" strike="noStrike" cap="none" normalizeH="0" baseline="0">
                <a:ln>
                  <a:noFill/>
                </a:ln>
                <a:solidFill>
                  <a:schemeClr val="bg1"/>
                </a:solidFill>
                <a:effectLst/>
                <a:latin typeface="Arial" panose="020B0604020202020204" pitchFamily="34" charset="0"/>
              </a:rPr>
              <a:t>, multe aplicații cross-platform (ex: Apache HTTP Server) păstrează sufixul “</a:t>
            </a:r>
            <a:r>
              <a:rPr kumimoji="0" lang="en-US" altLang="en-US" sz="1050" b="0" i="0" u="none" strike="noStrike" cap="none" normalizeH="0" baseline="0">
                <a:ln>
                  <a:noFill/>
                </a:ln>
                <a:solidFill>
                  <a:schemeClr val="bg1"/>
                </a:solidFill>
                <a:effectLst/>
                <a:latin typeface="Arial Unicode MS" panose="020B0604020202020204" pitchFamily="34" charset="-128"/>
              </a:rPr>
              <a:t>d”</a:t>
            </a:r>
            <a:r>
              <a:rPr kumimoji="0" lang="en-US" altLang="en-US" sz="1050" b="0" i="0" u="none" strike="noStrike" cap="none" normalizeH="0" baseline="0">
                <a:ln>
                  <a:noFill/>
                </a:ln>
                <a:solidFill>
                  <a:schemeClr val="bg1"/>
                </a:solidFill>
                <a:effectLst/>
              </a:rPr>
              <a:t> pentru consistență.</a:t>
            </a:r>
            <a:endParaRPr kumimoji="0" lang="en-US" altLang="en-US" sz="105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21732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16079" y="869261"/>
            <a:ext cx="9755187" cy="2766528"/>
          </a:xfrm>
        </p:spPr>
        <p:txBody>
          <a:bodyPr>
            <a:normAutofit/>
          </a:bodyPr>
          <a:lstStyle/>
          <a:p>
            <a:r>
              <a:rPr lang="en-US" u="sng" dirty="0"/>
              <a:t>C.3.3</a:t>
            </a:r>
            <a:br>
              <a:rPr lang="en-US" dirty="0"/>
            </a:br>
            <a:r>
              <a:rPr lang="en-US" dirty="0"/>
              <a:t>Clase de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6363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129" y="0"/>
            <a:ext cx="10055742"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5119" y="909710"/>
            <a:ext cx="1495325" cy="1295948"/>
          </a:xfrm>
          <a:prstGeom prst="rect">
            <a:avLst/>
          </a:prstGeom>
        </p:spPr>
      </p:pic>
      <p:sp>
        <p:nvSpPr>
          <p:cNvPr id="6" name="Flowchart: Process 5"/>
          <p:cNvSpPr/>
          <p:nvPr/>
        </p:nvSpPr>
        <p:spPr>
          <a:xfrm>
            <a:off x="959476" y="3000776"/>
            <a:ext cx="3837903" cy="86932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7" name="Flowchart: Process 6"/>
          <p:cNvSpPr/>
          <p:nvPr/>
        </p:nvSpPr>
        <p:spPr>
          <a:xfrm>
            <a:off x="1712976" y="658369"/>
            <a:ext cx="2011680" cy="182270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087702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873"/>
            <a:ext cx="12192000" cy="4938254"/>
          </a:xfrm>
          <a:prstGeom prst="rect">
            <a:avLst/>
          </a:prstGeom>
        </p:spPr>
      </p:pic>
      <p:sp>
        <p:nvSpPr>
          <p:cNvPr id="3" name="Flowchart: Process 2"/>
          <p:cNvSpPr/>
          <p:nvPr/>
        </p:nvSpPr>
        <p:spPr>
          <a:xfrm>
            <a:off x="115910" y="3039415"/>
            <a:ext cx="3380704" cy="77917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86619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656"/>
            <a:ext cx="12192000" cy="3440687"/>
          </a:xfrm>
          <a:prstGeom prst="rect">
            <a:avLst/>
          </a:prstGeom>
        </p:spPr>
      </p:pic>
      <p:sp>
        <p:nvSpPr>
          <p:cNvPr id="5" name="Flowchart: Process 4"/>
          <p:cNvSpPr/>
          <p:nvPr/>
        </p:nvSpPr>
        <p:spPr>
          <a:xfrm>
            <a:off x="115910" y="3121151"/>
            <a:ext cx="3371002" cy="60350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6" name="Rectangle 5"/>
          <p:cNvSpPr/>
          <p:nvPr/>
        </p:nvSpPr>
        <p:spPr>
          <a:xfrm>
            <a:off x="1871472" y="448411"/>
            <a:ext cx="8186928" cy="369332"/>
          </a:xfrm>
          <a:prstGeom prst="rect">
            <a:avLst/>
          </a:prstGeom>
        </p:spPr>
        <p:txBody>
          <a:bodyPr wrap="square">
            <a:spAutoFit/>
          </a:bodyPr>
          <a:lstStyle/>
          <a:p>
            <a:r>
              <a:rPr lang="en-US">
                <a:solidFill>
                  <a:schemeClr val="tx1">
                    <a:lumMod val="50000"/>
                    <a:lumOff val="50000"/>
                  </a:schemeClr>
                </a:solidFill>
              </a:rPr>
              <a:t>Motivația pentru detecție: Protejarea computerelor în companii sau instituţii militare!</a:t>
            </a:r>
          </a:p>
        </p:txBody>
      </p:sp>
      <p:sp>
        <p:nvSpPr>
          <p:cNvPr id="7" name="Flowchart: Process 6"/>
          <p:cNvSpPr/>
          <p:nvPr/>
        </p:nvSpPr>
        <p:spPr>
          <a:xfrm>
            <a:off x="1801410" y="331324"/>
            <a:ext cx="8256989" cy="60350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15643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053" y="0"/>
            <a:ext cx="11573893" cy="6858000"/>
          </a:xfrm>
          <a:prstGeom prst="rect">
            <a:avLst/>
          </a:prstGeom>
        </p:spPr>
      </p:pic>
      <p:sp>
        <p:nvSpPr>
          <p:cNvPr id="3" name="Flowchart: Process 2"/>
          <p:cNvSpPr/>
          <p:nvPr/>
        </p:nvSpPr>
        <p:spPr>
          <a:xfrm>
            <a:off x="379927" y="3148885"/>
            <a:ext cx="2955701" cy="57955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00776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Principalele părți ale prezentării (1)</a:t>
            </a:r>
          </a:p>
        </p:txBody>
      </p:sp>
      <p:sp>
        <p:nvSpPr>
          <p:cNvPr id="3" name="Content Placeholder 2"/>
          <p:cNvSpPr>
            <a:spLocks noGrp="1"/>
          </p:cNvSpPr>
          <p:nvPr>
            <p:ph sz="quarter" idx="13"/>
          </p:nvPr>
        </p:nvSpPr>
        <p:spPr>
          <a:xfrm>
            <a:off x="1126641" y="2651209"/>
            <a:ext cx="9956042" cy="2792519"/>
          </a:xfrm>
        </p:spPr>
        <p:txBody>
          <a:bodyPr>
            <a:normAutofit fontScale="92500" lnSpcReduction="10000"/>
          </a:bodyPr>
          <a:lstStyle/>
          <a:p>
            <a:r>
              <a:rPr lang="en-US" sz="2800" dirty="0">
                <a:solidFill>
                  <a:schemeClr val="tx1">
                    <a:lumMod val="50000"/>
                    <a:lumOff val="50000"/>
                  </a:schemeClr>
                </a:solidFill>
              </a:rPr>
              <a:t>C.3.1 </a:t>
            </a:r>
            <a:r>
              <a:rPr lang="en-US" sz="2800" dirty="0" err="1">
                <a:solidFill>
                  <a:schemeClr val="tx1">
                    <a:lumMod val="50000"/>
                    <a:lumOff val="50000"/>
                  </a:schemeClr>
                </a:solidFill>
              </a:rPr>
              <a:t>Limbaje</a:t>
            </a:r>
            <a:r>
              <a:rPr lang="en-US" sz="2800" dirty="0">
                <a:solidFill>
                  <a:schemeClr val="tx1">
                    <a:lumMod val="50000"/>
                    <a:lumOff val="50000"/>
                  </a:schemeClr>
                </a:solidFill>
              </a:rPr>
              <a:t> </a:t>
            </a:r>
            <a:r>
              <a:rPr lang="en-US" sz="2800" dirty="0" err="1">
                <a:solidFill>
                  <a:schemeClr val="tx1">
                    <a:lumMod val="50000"/>
                    <a:lumOff val="50000"/>
                  </a:schemeClr>
                </a:solidFill>
              </a:rPr>
              <a:t>computerizate</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motivația</a:t>
            </a:r>
            <a:r>
              <a:rPr lang="en-US" sz="2800" dirty="0">
                <a:solidFill>
                  <a:schemeClr val="tx1">
                    <a:lumMod val="50000"/>
                    <a:lumOff val="50000"/>
                  </a:schemeClr>
                </a:solidFill>
              </a:rPr>
              <a:t> </a:t>
            </a:r>
            <a:r>
              <a:rPr lang="en-US" sz="2800" dirty="0" err="1">
                <a:solidFill>
                  <a:schemeClr val="tx1">
                    <a:lumMod val="50000"/>
                    <a:lumOff val="50000"/>
                  </a:schemeClr>
                </a:solidFill>
              </a:rPr>
              <a:t>proiectării</a:t>
            </a:r>
            <a:r>
              <a:rPr lang="en-US" sz="2800" dirty="0">
                <a:solidFill>
                  <a:schemeClr val="tx1">
                    <a:lumMod val="50000"/>
                    <a:lumOff val="50000"/>
                  </a:schemeClr>
                </a:solidFill>
              </a:rPr>
              <a:t> malware</a:t>
            </a:r>
          </a:p>
          <a:p>
            <a:r>
              <a:rPr lang="en-US" sz="2800" dirty="0">
                <a:solidFill>
                  <a:schemeClr val="tx1">
                    <a:lumMod val="50000"/>
                    <a:lumOff val="50000"/>
                  </a:schemeClr>
                </a:solidFill>
              </a:rPr>
              <a:t>C.3.2 </a:t>
            </a:r>
            <a:r>
              <a:rPr lang="en-US" sz="2800" dirty="0" err="1">
                <a:solidFill>
                  <a:schemeClr val="tx1">
                    <a:lumMod val="50000"/>
                    <a:lumOff val="50000"/>
                  </a:schemeClr>
                </a:solidFill>
              </a:rPr>
              <a:t>Sistemul</a:t>
            </a:r>
            <a:r>
              <a:rPr lang="en-US" sz="2800" dirty="0">
                <a:solidFill>
                  <a:schemeClr val="tx1">
                    <a:lumMod val="50000"/>
                    <a:lumOff val="50000"/>
                  </a:schemeClr>
                </a:solidFill>
              </a:rPr>
              <a:t> de </a:t>
            </a:r>
            <a:r>
              <a:rPr lang="en-US" sz="2800" dirty="0" err="1">
                <a:solidFill>
                  <a:schemeClr val="tx1">
                    <a:lumMod val="50000"/>
                    <a:lumOff val="50000"/>
                  </a:schemeClr>
                </a:solidFill>
              </a:rPr>
              <a:t>operare</a:t>
            </a:r>
            <a:r>
              <a:rPr lang="en-US" sz="2800" dirty="0">
                <a:solidFill>
                  <a:schemeClr val="tx1">
                    <a:lumMod val="50000"/>
                    <a:lumOff val="50000"/>
                  </a:schemeClr>
                </a:solidFill>
              </a:rPr>
              <a:t> din </a:t>
            </a:r>
            <a:r>
              <a:rPr lang="en-US" sz="2800" dirty="0" err="1">
                <a:solidFill>
                  <a:schemeClr val="tx1">
                    <a:lumMod val="50000"/>
                    <a:lumOff val="50000"/>
                  </a:schemeClr>
                </a:solidFill>
              </a:rPr>
              <a:t>perspectiva</a:t>
            </a:r>
            <a:r>
              <a:rPr lang="en-US" sz="2800" dirty="0">
                <a:solidFill>
                  <a:schemeClr val="tx1">
                    <a:lumMod val="50000"/>
                    <a:lumOff val="50000"/>
                  </a:schemeClr>
                </a:solidFill>
              </a:rPr>
              <a:t> </a:t>
            </a:r>
            <a:r>
              <a:rPr lang="en-US" sz="2800" dirty="0" err="1">
                <a:solidFill>
                  <a:schemeClr val="tx1">
                    <a:lumMod val="50000"/>
                    <a:lumOff val="50000"/>
                  </a:schemeClr>
                </a:solidFill>
              </a:rPr>
              <a:t>aplicațiilor</a:t>
            </a:r>
            <a:r>
              <a:rPr lang="en-US" sz="2800" dirty="0">
                <a:solidFill>
                  <a:schemeClr val="tx1">
                    <a:lumMod val="50000"/>
                    <a:lumOff val="50000"/>
                  </a:schemeClr>
                </a:solidFill>
              </a:rPr>
              <a:t> malware</a:t>
            </a:r>
          </a:p>
          <a:p>
            <a:r>
              <a:rPr lang="en-US" sz="2800" dirty="0">
                <a:solidFill>
                  <a:schemeClr val="tx1">
                    <a:lumMod val="50000"/>
                    <a:lumOff val="50000"/>
                  </a:schemeClr>
                </a:solidFill>
              </a:rPr>
              <a:t>C.3.3 Clase de malware</a:t>
            </a:r>
          </a:p>
          <a:p>
            <a:r>
              <a:rPr lang="en-US" sz="2800" dirty="0">
                <a:solidFill>
                  <a:schemeClr val="tx1">
                    <a:lumMod val="50000"/>
                    <a:lumOff val="50000"/>
                  </a:schemeClr>
                </a:solidFill>
              </a:rPr>
              <a:t>C.3.4 </a:t>
            </a:r>
            <a:r>
              <a:rPr lang="en-US" sz="2800" dirty="0" err="1">
                <a:solidFill>
                  <a:schemeClr val="tx1">
                    <a:lumMod val="50000"/>
                    <a:lumOff val="50000"/>
                  </a:schemeClr>
                </a:solidFill>
              </a:rPr>
              <a:t>Notația</a:t>
            </a:r>
            <a:r>
              <a:rPr lang="en-US" sz="2800" dirty="0">
                <a:solidFill>
                  <a:schemeClr val="tx1">
                    <a:lumMod val="50000"/>
                    <a:lumOff val="50000"/>
                  </a:schemeClr>
                </a:solidFill>
              </a:rPr>
              <a:t> </a:t>
            </a:r>
            <a:r>
              <a:rPr lang="en-US" sz="2800" dirty="0" err="1">
                <a:solidFill>
                  <a:schemeClr val="tx1">
                    <a:lumMod val="50000"/>
                    <a:lumOff val="50000"/>
                  </a:schemeClr>
                </a:solidFill>
              </a:rPr>
              <a:t>folosită</a:t>
            </a:r>
            <a:r>
              <a:rPr lang="en-US" sz="2800" dirty="0">
                <a:solidFill>
                  <a:schemeClr val="tx1">
                    <a:lumMod val="50000"/>
                    <a:lumOff val="50000"/>
                  </a:schemeClr>
                </a:solidFill>
              </a:rPr>
              <a:t> </a:t>
            </a:r>
            <a:r>
              <a:rPr lang="en-US" sz="2800" dirty="0" err="1">
                <a:solidFill>
                  <a:schemeClr val="tx1">
                    <a:lumMod val="50000"/>
                    <a:lumOff val="50000"/>
                  </a:schemeClr>
                </a:solidFill>
              </a:rPr>
              <a:t>pentru</a:t>
            </a:r>
            <a:r>
              <a:rPr lang="en-US" sz="2800" dirty="0">
                <a:solidFill>
                  <a:schemeClr val="tx1">
                    <a:lumMod val="50000"/>
                    <a:lumOff val="50000"/>
                  </a:schemeClr>
                </a:solidFill>
              </a:rPr>
              <a:t> </a:t>
            </a:r>
            <a:r>
              <a:rPr lang="en-US" sz="2800" dirty="0" err="1">
                <a:solidFill>
                  <a:schemeClr val="tx1">
                    <a:lumMod val="50000"/>
                    <a:lumOff val="50000"/>
                  </a:schemeClr>
                </a:solidFill>
              </a:rPr>
              <a:t>denumirea</a:t>
            </a:r>
            <a:r>
              <a:rPr lang="en-US" sz="2800" dirty="0">
                <a:solidFill>
                  <a:schemeClr val="tx1">
                    <a:lumMod val="50000"/>
                    <a:lumOff val="50000"/>
                  </a:schemeClr>
                </a:solidFill>
              </a:rPr>
              <a:t> </a:t>
            </a:r>
            <a:r>
              <a:rPr lang="en-US" sz="2800" dirty="0" err="1">
                <a:solidFill>
                  <a:schemeClr val="tx1">
                    <a:lumMod val="50000"/>
                    <a:lumOff val="50000"/>
                  </a:schemeClr>
                </a:solidFill>
              </a:rPr>
              <a:t>aplicațiilor</a:t>
            </a:r>
            <a:r>
              <a:rPr lang="en-US" sz="2800" dirty="0">
                <a:solidFill>
                  <a:schemeClr val="tx1">
                    <a:lumMod val="50000"/>
                    <a:lumOff val="50000"/>
                  </a:schemeClr>
                </a:solidFill>
              </a:rPr>
              <a:t> malware</a:t>
            </a:r>
          </a:p>
          <a:p>
            <a:r>
              <a:rPr lang="en-US" sz="2800" dirty="0">
                <a:solidFill>
                  <a:schemeClr val="tx1">
                    <a:lumMod val="50000"/>
                    <a:lumOff val="50000"/>
                  </a:schemeClr>
                </a:solidFill>
              </a:rPr>
              <a:t>C.3.5 </a:t>
            </a:r>
            <a:r>
              <a:rPr lang="en-US" sz="2800" dirty="0" err="1">
                <a:solidFill>
                  <a:schemeClr val="tx1">
                    <a:lumMod val="50000"/>
                    <a:lumOff val="50000"/>
                  </a:schemeClr>
                </a:solidFill>
              </a:rPr>
              <a:t>Valabilitatea</a:t>
            </a:r>
            <a:r>
              <a:rPr lang="en-US" sz="2800" dirty="0">
                <a:solidFill>
                  <a:schemeClr val="tx1">
                    <a:lumMod val="50000"/>
                    <a:lumOff val="50000"/>
                  </a:schemeClr>
                </a:solidFill>
              </a:rPr>
              <a:t> </a:t>
            </a:r>
            <a:r>
              <a:rPr lang="en-US" sz="2800" dirty="0" err="1">
                <a:solidFill>
                  <a:schemeClr val="tx1">
                    <a:lumMod val="50000"/>
                    <a:lumOff val="50000"/>
                  </a:schemeClr>
                </a:solidFill>
              </a:rPr>
              <a:t>băncii</a:t>
            </a:r>
            <a:r>
              <a:rPr lang="en-US" sz="2800" dirty="0">
                <a:solidFill>
                  <a:schemeClr val="tx1">
                    <a:lumMod val="50000"/>
                    <a:lumOff val="50000"/>
                  </a:schemeClr>
                </a:solidFill>
              </a:rPr>
              <a:t> malware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polimorfism</a:t>
            </a:r>
            <a:r>
              <a:rPr lang="en-US" sz="2800" dirty="0">
                <a:solidFill>
                  <a:schemeClr val="tx1">
                    <a:lumMod val="50000"/>
                    <a:lumOff val="50000"/>
                  </a:schemeClr>
                </a:solidFill>
              </a:rPr>
              <a:t> vs </a:t>
            </a:r>
            <a:r>
              <a:rPr lang="en-US" sz="2800" dirty="0" err="1">
                <a:solidFill>
                  <a:schemeClr val="tx1">
                    <a:lumMod val="50000"/>
                    <a:lumOff val="50000"/>
                  </a:schemeClr>
                </a:solidFill>
              </a:rPr>
              <a:t>metamorfism</a:t>
            </a:r>
            <a:endParaRPr lang="en-US" sz="2800" dirty="0">
              <a:solidFill>
                <a:schemeClr val="tx1">
                  <a:lumMod val="50000"/>
                  <a:lumOff val="50000"/>
                </a:schemeClr>
              </a:solidFill>
            </a:endParaRPr>
          </a:p>
        </p:txBody>
      </p:sp>
      <p:sp>
        <p:nvSpPr>
          <p:cNvPr id="4" name="Rectangle 3"/>
          <p:cNvSpPr/>
          <p:nvPr/>
        </p:nvSpPr>
        <p:spPr>
          <a:xfrm>
            <a:off x="685800" y="2039546"/>
            <a:ext cx="7040710" cy="523220"/>
          </a:xfrm>
          <a:prstGeom prst="rect">
            <a:avLst/>
          </a:prstGeom>
        </p:spPr>
        <p:txBody>
          <a:bodyPr wrap="none">
            <a:spAutoFit/>
          </a:bodyPr>
          <a:lstStyle/>
          <a:p>
            <a:r>
              <a:rPr lang="en-US" sz="2800" dirty="0">
                <a:solidFill>
                  <a:prstClr val="black">
                    <a:lumMod val="50000"/>
                    <a:lumOff val="50000"/>
                  </a:prstClr>
                </a:solidFill>
              </a:rPr>
              <a:t>C.3 </a:t>
            </a:r>
            <a:r>
              <a:rPr lang="it-IT" sz="2800" dirty="0">
                <a:solidFill>
                  <a:prstClr val="black">
                    <a:lumMod val="50000"/>
                    <a:lumOff val="50000"/>
                  </a:prstClr>
                </a:solidFill>
              </a:rPr>
              <a:t>Clase Malware: structură și funcționalitate</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3279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66005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024" y="0"/>
            <a:ext cx="9193951" cy="6858000"/>
          </a:xfrm>
          <a:prstGeom prst="rect">
            <a:avLst/>
          </a:prstGeom>
        </p:spPr>
      </p:pic>
      <p:sp>
        <p:nvSpPr>
          <p:cNvPr id="7" name="Flowchart: Process 6"/>
          <p:cNvSpPr/>
          <p:nvPr/>
        </p:nvSpPr>
        <p:spPr>
          <a:xfrm>
            <a:off x="1578864" y="3115056"/>
            <a:ext cx="2200655" cy="63398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209747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594685"/>
            <a:ext cx="9755187" cy="2766528"/>
          </a:xfrm>
        </p:spPr>
        <p:txBody>
          <a:bodyPr>
            <a:normAutofit fontScale="90000"/>
          </a:bodyPr>
          <a:lstStyle/>
          <a:p>
            <a:r>
              <a:rPr lang="en-US" u="sng" dirty="0"/>
              <a:t>C.3.4</a:t>
            </a:r>
            <a:br>
              <a:rPr lang="en-US" dirty="0"/>
            </a:br>
            <a:r>
              <a:rPr lang="en-US" dirty="0" err="1"/>
              <a:t>Notația</a:t>
            </a:r>
            <a:r>
              <a:rPr lang="en-US" dirty="0"/>
              <a:t> </a:t>
            </a:r>
            <a:r>
              <a:rPr lang="en-US" dirty="0" err="1"/>
              <a:t>folosită</a:t>
            </a:r>
            <a:r>
              <a:rPr lang="en-US" dirty="0"/>
              <a:t> </a:t>
            </a:r>
            <a:r>
              <a:rPr lang="en-US" dirty="0" err="1"/>
              <a:t>pentru</a:t>
            </a:r>
            <a:r>
              <a:rPr lang="en-US" dirty="0"/>
              <a:t> </a:t>
            </a:r>
            <a:r>
              <a:rPr lang="en-US" dirty="0" err="1"/>
              <a:t>denumirea</a:t>
            </a:r>
            <a:r>
              <a:rPr lang="en-US" dirty="0"/>
              <a:t> </a:t>
            </a:r>
            <a:r>
              <a:rPr lang="en-US" dirty="0" err="1"/>
              <a:t>aplicațiilor</a:t>
            </a:r>
            <a:r>
              <a:rPr lang="en-US" dirty="0"/>
              <a:t>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63911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Notația folosită (1)</a:t>
            </a:r>
          </a:p>
        </p:txBody>
      </p:sp>
      <p:graphicFrame>
        <p:nvGraphicFramePr>
          <p:cNvPr id="4" name="Table 3"/>
          <p:cNvGraphicFramePr>
            <a:graphicFrameLocks noGrp="1"/>
          </p:cNvGraphicFramePr>
          <p:nvPr>
            <p:extLst>
              <p:ext uri="{D42A27DB-BD31-4B8C-83A1-F6EECF244321}">
                <p14:modId xmlns:p14="http://schemas.microsoft.com/office/powerpoint/2010/main" val="1018557511"/>
              </p:ext>
            </p:extLst>
          </p:nvPr>
        </p:nvGraphicFramePr>
        <p:xfrm>
          <a:off x="5879338" y="1968214"/>
          <a:ext cx="5590540" cy="4207161"/>
        </p:xfrm>
        <a:graphic>
          <a:graphicData uri="http://schemas.openxmlformats.org/drawingml/2006/table">
            <a:tbl>
              <a:tblPr firstRow="1" firstCol="1" bandRow="1">
                <a:tableStyleId>{5C22544A-7EE6-4342-B048-85BDC9FD1C3A}</a:tableStyleId>
              </a:tblPr>
              <a:tblGrid>
                <a:gridCol w="903605">
                  <a:extLst>
                    <a:ext uri="{9D8B030D-6E8A-4147-A177-3AD203B41FA5}">
                      <a16:colId xmlns:a16="http://schemas.microsoft.com/office/drawing/2014/main" val="20000"/>
                    </a:ext>
                  </a:extLst>
                </a:gridCol>
                <a:gridCol w="930910">
                  <a:extLst>
                    <a:ext uri="{9D8B030D-6E8A-4147-A177-3AD203B41FA5}">
                      <a16:colId xmlns:a16="http://schemas.microsoft.com/office/drawing/2014/main" val="20001"/>
                    </a:ext>
                  </a:extLst>
                </a:gridCol>
                <a:gridCol w="930910">
                  <a:extLst>
                    <a:ext uri="{9D8B030D-6E8A-4147-A177-3AD203B41FA5}">
                      <a16:colId xmlns:a16="http://schemas.microsoft.com/office/drawing/2014/main" val="20002"/>
                    </a:ext>
                  </a:extLst>
                </a:gridCol>
                <a:gridCol w="916940">
                  <a:extLst>
                    <a:ext uri="{9D8B030D-6E8A-4147-A177-3AD203B41FA5}">
                      <a16:colId xmlns:a16="http://schemas.microsoft.com/office/drawing/2014/main" val="20003"/>
                    </a:ext>
                  </a:extLst>
                </a:gridCol>
                <a:gridCol w="693420">
                  <a:extLst>
                    <a:ext uri="{9D8B030D-6E8A-4147-A177-3AD203B41FA5}">
                      <a16:colId xmlns:a16="http://schemas.microsoft.com/office/drawing/2014/main" val="20004"/>
                    </a:ext>
                  </a:extLst>
                </a:gridCol>
                <a:gridCol w="635000">
                  <a:extLst>
                    <a:ext uri="{9D8B030D-6E8A-4147-A177-3AD203B41FA5}">
                      <a16:colId xmlns:a16="http://schemas.microsoft.com/office/drawing/2014/main" val="20005"/>
                    </a:ext>
                  </a:extLst>
                </a:gridCol>
                <a:gridCol w="579755">
                  <a:extLst>
                    <a:ext uri="{9D8B030D-6E8A-4147-A177-3AD203B41FA5}">
                      <a16:colId xmlns:a16="http://schemas.microsoft.com/office/drawing/2014/main" val="20006"/>
                    </a:ext>
                  </a:extLst>
                </a:gridCol>
              </a:tblGrid>
              <a:tr h="287306">
                <a:tc rowSpan="2">
                  <a:txBody>
                    <a:bodyPr/>
                    <a:lstStyle/>
                    <a:p>
                      <a:pPr marL="0" marR="0" algn="ctr">
                        <a:spcBef>
                          <a:spcPts val="0"/>
                        </a:spcBef>
                        <a:spcAft>
                          <a:spcPts val="0"/>
                        </a:spcAft>
                      </a:pPr>
                      <a:r>
                        <a:rPr lang="en-US" sz="1100">
                          <a:effectLst/>
                        </a:rPr>
                        <a:t>Class</a:t>
                      </a:r>
                      <a:endParaRPr lang="en-US" sz="1200">
                        <a:effectLst/>
                      </a:endParaRPr>
                    </a:p>
                    <a:p>
                      <a:pPr marL="0" marR="0" algn="ctr">
                        <a:spcBef>
                          <a:spcPts val="0"/>
                        </a:spcBef>
                        <a:spcAft>
                          <a:spcPts val="0"/>
                        </a:spcAft>
                      </a:pPr>
                      <a:r>
                        <a:rPr lang="en-US" sz="1100">
                          <a:effectLst/>
                        </a:rPr>
                        <a:t>(generic)</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nchor="ctr"/>
                </a:tc>
                <a:tc gridSpan="4">
                  <a:txBody>
                    <a:bodyPr/>
                    <a:lstStyle/>
                    <a:p>
                      <a:pPr marL="0" marR="0" algn="ctr">
                        <a:spcBef>
                          <a:spcPts val="0"/>
                        </a:spcBef>
                        <a:spcAft>
                          <a:spcPts val="0"/>
                        </a:spcAft>
                      </a:pPr>
                      <a:r>
                        <a:rPr lang="en-US" sz="1100">
                          <a:effectLst/>
                        </a:rPr>
                        <a:t>SubClass</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100">
                          <a:effectLst/>
                        </a:rPr>
                        <a:t>Name</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nchor="ctr"/>
                </a:tc>
                <a:tc rowSpan="2">
                  <a:txBody>
                    <a:bodyPr/>
                    <a:lstStyle/>
                    <a:p>
                      <a:pPr marL="0" marR="0" algn="ctr">
                        <a:spcBef>
                          <a:spcPts val="0"/>
                        </a:spcBef>
                        <a:spcAft>
                          <a:spcPts val="0"/>
                        </a:spcAft>
                      </a:pPr>
                      <a:r>
                        <a:rPr lang="en-US" sz="1100">
                          <a:effectLst/>
                        </a:rPr>
                        <a:t>Variant</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13360">
                <a:tc vMerge="1">
                  <a:txBody>
                    <a:bodyPr/>
                    <a:lstStyle/>
                    <a:p>
                      <a:endParaRPr lang="en-US"/>
                    </a:p>
                  </a:txBody>
                  <a:tcPr/>
                </a:tc>
                <a:tc>
                  <a:txBody>
                    <a:bodyPr/>
                    <a:lstStyle/>
                    <a:p>
                      <a:pPr marL="0" marR="0" algn="just">
                        <a:spcBef>
                          <a:spcPts val="0"/>
                        </a:spcBef>
                        <a:spcAft>
                          <a:spcPts val="0"/>
                        </a:spcAft>
                      </a:pPr>
                      <a:r>
                        <a:rPr lang="en-US" sz="1100">
                          <a:solidFill>
                            <a:schemeClr val="bg1">
                              <a:lumMod val="50000"/>
                              <a:lumOff val="50000"/>
                            </a:schemeClr>
                          </a:solidFill>
                          <a:effectLst/>
                        </a:rPr>
                        <a:t>[FT]</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[AT]</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[SP]</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[OS]</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US" sz="1100">
                          <a:effectLst/>
                        </a:rPr>
                        <a:t>Virus</a:t>
                      </a:r>
                      <a:endParaRPr lang="en-US" sz="1200">
                        <a:effectLst/>
                      </a:endParaRPr>
                    </a:p>
                    <a:p>
                      <a:pPr marL="0" marR="0" algn="just">
                        <a:spcBef>
                          <a:spcPts val="0"/>
                        </a:spcBef>
                        <a:spcAft>
                          <a:spcPts val="0"/>
                        </a:spcAft>
                      </a:pPr>
                      <a:r>
                        <a:rPr lang="en-US" sz="1100">
                          <a:effectLst/>
                        </a:rPr>
                        <a:t>Trojan</a:t>
                      </a:r>
                      <a:endParaRPr lang="en-US" sz="1200">
                        <a:effectLst/>
                      </a:endParaRPr>
                    </a:p>
                    <a:p>
                      <a:pPr marL="0" marR="0" algn="just">
                        <a:spcBef>
                          <a:spcPts val="0"/>
                        </a:spcBef>
                        <a:spcAft>
                          <a:spcPts val="0"/>
                        </a:spcAft>
                      </a:pPr>
                      <a:r>
                        <a:rPr lang="en-US" sz="1100">
                          <a:effectLst/>
                        </a:rPr>
                        <a:t>Exploit</a:t>
                      </a:r>
                      <a:endParaRPr lang="en-US" sz="1200">
                        <a:effectLst/>
                      </a:endParaRPr>
                    </a:p>
                    <a:p>
                      <a:pPr marL="0" marR="0" algn="just">
                        <a:spcBef>
                          <a:spcPts val="0"/>
                        </a:spcBef>
                        <a:spcAft>
                          <a:spcPts val="0"/>
                        </a:spcAft>
                      </a:pPr>
                      <a:r>
                        <a:rPr lang="en-US" sz="1100">
                          <a:effectLst/>
                        </a:rPr>
                        <a:t>Backdoor</a:t>
                      </a:r>
                      <a:endParaRPr lang="en-US" sz="1200">
                        <a:effectLst/>
                      </a:endParaRPr>
                    </a:p>
                    <a:p>
                      <a:pPr marL="0" marR="0" algn="just">
                        <a:spcBef>
                          <a:spcPts val="0"/>
                        </a:spcBef>
                        <a:spcAft>
                          <a:spcPts val="0"/>
                        </a:spcAft>
                      </a:pPr>
                      <a:r>
                        <a:rPr lang="en-US" sz="1100">
                          <a:effectLst/>
                        </a:rPr>
                        <a:t>Keylog</a:t>
                      </a:r>
                      <a:endParaRPr lang="en-US" sz="1200">
                        <a:effectLst/>
                      </a:endParaRPr>
                    </a:p>
                    <a:p>
                      <a:pPr marL="0" marR="0" algn="just">
                        <a:spcBef>
                          <a:spcPts val="0"/>
                        </a:spcBef>
                        <a:spcAft>
                          <a:spcPts val="0"/>
                        </a:spcAft>
                      </a:pPr>
                      <a:r>
                        <a:rPr lang="en-US" sz="1100">
                          <a:effectLst/>
                        </a:rPr>
                        <a:t>Worm</a:t>
                      </a:r>
                      <a:endParaRPr lang="en-US" sz="1200">
                        <a:effectLst/>
                      </a:endParaRPr>
                    </a:p>
                    <a:p>
                      <a:pPr marL="0" marR="0" algn="just">
                        <a:spcBef>
                          <a:spcPts val="0"/>
                        </a:spcBef>
                        <a:spcAft>
                          <a:spcPts val="0"/>
                        </a:spcAft>
                      </a:pPr>
                      <a:r>
                        <a:rPr lang="en-US" sz="1100">
                          <a:effectLst/>
                        </a:rPr>
                        <a:t>HackTool</a:t>
                      </a:r>
                      <a:endParaRPr lang="en-US" sz="1200">
                        <a:effectLst/>
                      </a:endParaRPr>
                    </a:p>
                    <a:p>
                      <a:pPr marL="0" marR="0" algn="just">
                        <a:spcBef>
                          <a:spcPts val="0"/>
                        </a:spcBef>
                        <a:spcAft>
                          <a:spcPts val="0"/>
                        </a:spcAft>
                      </a:pPr>
                      <a:r>
                        <a:rPr lang="en-US" sz="1100">
                          <a:effectLst/>
                        </a:rPr>
                        <a:t>RootKit</a:t>
                      </a:r>
                      <a:endParaRPr lang="en-US" sz="1200">
                        <a:effectLst/>
                      </a:endParaRPr>
                    </a:p>
                    <a:p>
                      <a:pPr marL="0" marR="0" algn="just">
                        <a:spcBef>
                          <a:spcPts val="0"/>
                        </a:spcBef>
                        <a:spcAft>
                          <a:spcPts val="0"/>
                        </a:spcAft>
                      </a:pPr>
                      <a:r>
                        <a:rPr lang="en-US" sz="1100">
                          <a:effectLst/>
                        </a:rPr>
                        <a:t>Adware</a:t>
                      </a:r>
                      <a:endParaRPr lang="en-US" sz="1200">
                        <a:effectLst/>
                      </a:endParaRPr>
                    </a:p>
                    <a:p>
                      <a:pPr marL="0" marR="0" algn="just">
                        <a:spcBef>
                          <a:spcPts val="0"/>
                        </a:spcBef>
                        <a:spcAft>
                          <a:spcPts val="0"/>
                        </a:spcAft>
                      </a:pPr>
                      <a:r>
                        <a:rPr lang="en-US" sz="1100">
                          <a:effectLst/>
                        </a:rPr>
                        <a:t>Spyware</a:t>
                      </a:r>
                      <a:endParaRPr lang="en-US" sz="1200">
                        <a:effectLst/>
                      </a:endParaRPr>
                    </a:p>
                    <a:p>
                      <a:pPr marL="0" marR="0" algn="just">
                        <a:spcBef>
                          <a:spcPts val="0"/>
                        </a:spcBef>
                        <a:spcAft>
                          <a:spcPts val="0"/>
                        </a:spcAft>
                      </a:pPr>
                      <a:r>
                        <a:rPr lang="en-US" sz="1100">
                          <a:effectLst/>
                        </a:rPr>
                        <a:t>Malware</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JS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SWF</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ASP</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VBS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BAT/CMD</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PHP</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VBA</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HTM</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MTH</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XML</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CSS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INF</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EXE</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REG</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Perl</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MSExcel</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MSOffice</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MSWord</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Unclassified</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Boot</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Clicker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Nuker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Dialer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DoS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DDoS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Downloader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Dropper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Flooder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GameThief</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Notifier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Proxy</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Sniffer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Spam</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Spoofer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Spy</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RCE</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VirTool</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Constructor</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Unclassified</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IM</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IRC</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Net</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P2P</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Email</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SMS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Unclassified</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DOS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Win16</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Win32</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Win64</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Linux</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UNIX</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SymbOS</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Mac</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WinCE</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MKN</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MEN</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MUS</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100">
                          <a:solidFill>
                            <a:schemeClr val="bg1">
                              <a:lumMod val="50000"/>
                              <a:lumOff val="50000"/>
                            </a:schemeClr>
                          </a:solidFill>
                          <a:effectLst/>
                        </a:rPr>
                        <a:t>MCN</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PCN</a:t>
                      </a:r>
                      <a:endParaRPr lang="en-US" sz="1200">
                        <a:solidFill>
                          <a:schemeClr val="bg1">
                            <a:lumMod val="50000"/>
                            <a:lumOff val="50000"/>
                          </a:schemeClr>
                        </a:solidFill>
                        <a:effectLst/>
                      </a:endParaRPr>
                    </a:p>
                    <a:p>
                      <a:pPr marL="0" marR="0" algn="just">
                        <a:spcBef>
                          <a:spcPts val="0"/>
                        </a:spcBef>
                        <a:spcAft>
                          <a:spcPts val="0"/>
                        </a:spcAft>
                      </a:pPr>
                      <a:r>
                        <a:rPr lang="en-US" sz="1100">
                          <a:solidFill>
                            <a:schemeClr val="bg1">
                              <a:lumMod val="50000"/>
                              <a:lumOff val="50000"/>
                            </a:schemeClr>
                          </a:solidFill>
                          <a:effectLst/>
                        </a:rPr>
                        <a:t>MVN</a:t>
                      </a:r>
                      <a:endParaRPr lang="en-US" sz="1200">
                        <a:solidFill>
                          <a:schemeClr val="bg1">
                            <a:lumMod val="50000"/>
                            <a:lumOff val="50000"/>
                          </a:schemeClr>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3695">
                <a:tc gridSpan="7">
                  <a:txBody>
                    <a:bodyPr/>
                    <a:lstStyle/>
                    <a:p>
                      <a:pPr marL="0" marR="0" algn="ctr">
                        <a:spcBef>
                          <a:spcPts val="0"/>
                        </a:spcBef>
                        <a:spcAft>
                          <a:spcPts val="0"/>
                        </a:spcAft>
                      </a:pPr>
                      <a:r>
                        <a:rPr lang="en-US" sz="1100">
                          <a:effectLst/>
                        </a:rPr>
                        <a:t>Class[1...11].SubClass[Type{1...4}].Name[Type{1...3}].Variant[Type{1...3}]</a:t>
                      </a:r>
                      <a:endParaRPr lang="en-US" sz="1200">
                        <a:solidFill>
                          <a:srgbClr val="7B7B7B"/>
                        </a:solidFill>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838200" y="2100509"/>
            <a:ext cx="2852191" cy="369332"/>
          </a:xfrm>
          <a:prstGeom prst="rect">
            <a:avLst/>
          </a:prstGeom>
        </p:spPr>
        <p:txBody>
          <a:bodyPr wrap="none">
            <a:spAutoFit/>
          </a:bodyPr>
          <a:lstStyle/>
          <a:p>
            <a:r>
              <a:rPr lang="en-US"/>
              <a:t>Class.SubClass.Name.Variant</a:t>
            </a:r>
          </a:p>
        </p:txBody>
      </p:sp>
      <p:sp>
        <p:nvSpPr>
          <p:cNvPr id="6" name="Rectangle 5"/>
          <p:cNvSpPr/>
          <p:nvPr/>
        </p:nvSpPr>
        <p:spPr>
          <a:xfrm>
            <a:off x="838200" y="2832991"/>
            <a:ext cx="4672584" cy="2462213"/>
          </a:xfrm>
          <a:prstGeom prst="rect">
            <a:avLst/>
          </a:prstGeom>
        </p:spPr>
        <p:txBody>
          <a:bodyPr wrap="square">
            <a:spAutoFit/>
          </a:bodyPr>
          <a:lstStyle/>
          <a:p>
            <a:pPr algn="ctr"/>
            <a:r>
              <a:rPr lang="en-US" sz="1400"/>
              <a:t>Backdoor.Win32.Tiny.A</a:t>
            </a:r>
          </a:p>
          <a:p>
            <a:endParaRPr lang="en-US" sz="1400"/>
          </a:p>
          <a:p>
            <a:r>
              <a:rPr lang="en-US" sz="1400"/>
              <a:t>Unde „Backdoor” este clasa principală, „Win32” reprezintă una dintre cele patru subclase, și anume „[OS]”. De asemenea, „Tiny” este MUS, care este șirul găsit în fișierul malware (de obicei semnătura scriitorului de malware inserată intenționat pentru mândrie), iar MVN este „A”, care în acest caz reprezintă prima variantă. Întrebarea aici este: Dar de ce „A” pentru variantă? Ei bine, alte programe malware pot avea șirul „Tiny” în conținutul fișierelor lor, astfel, eticheta de variantă va permite o diferențiere.</a:t>
            </a:r>
          </a:p>
        </p:txBody>
      </p:sp>
      <p:sp>
        <p:nvSpPr>
          <p:cNvPr id="3" name="Rectangle 2"/>
          <p:cNvSpPr/>
          <p:nvPr/>
        </p:nvSpPr>
        <p:spPr>
          <a:xfrm>
            <a:off x="6035040" y="247346"/>
            <a:ext cx="5053584" cy="1277273"/>
          </a:xfrm>
          <a:prstGeom prst="rect">
            <a:avLst/>
          </a:prstGeom>
        </p:spPr>
        <p:txBody>
          <a:bodyPr wrap="square">
            <a:spAutoFit/>
          </a:bodyPr>
          <a:lstStyle/>
          <a:p>
            <a:r>
              <a:rPr lang="en-US" sz="1100"/>
              <a:t>[MKN] Malware Known Name (if the malware has a stable file name), </a:t>
            </a:r>
          </a:p>
          <a:p>
            <a:r>
              <a:rPr lang="en-US" sz="1100"/>
              <a:t>[MEN] Malware Effects Name (the effects they cause after execution), </a:t>
            </a:r>
          </a:p>
          <a:p>
            <a:r>
              <a:rPr lang="en-US" sz="1100"/>
              <a:t>[MUS] Malware Unic String (unique string found inside the malicious file, </a:t>
            </a:r>
          </a:p>
          <a:p>
            <a:endParaRPr lang="en-US" sz="1100"/>
          </a:p>
          <a:p>
            <a:r>
              <a:rPr lang="en-US" sz="1100"/>
              <a:t>[PCN] Polymorphic Core Name (one version with multiple forms of itself), </a:t>
            </a:r>
          </a:p>
          <a:p>
            <a:r>
              <a:rPr lang="en-US" sz="1100"/>
              <a:t>[MCN] Metamorphic Core Name (one version with multiple file types), </a:t>
            </a:r>
          </a:p>
          <a:p>
            <a:r>
              <a:rPr lang="en-US" sz="1100"/>
              <a:t>[MVN] Malware Variant Name (packagings and compilations of the same malware)</a:t>
            </a:r>
          </a:p>
        </p:txBody>
      </p:sp>
      <p:sp>
        <p:nvSpPr>
          <p:cNvPr id="7" name="Rectangle 6"/>
          <p:cNvSpPr/>
          <p:nvPr/>
        </p:nvSpPr>
        <p:spPr>
          <a:xfrm>
            <a:off x="2090928" y="6467701"/>
            <a:ext cx="8942832" cy="307777"/>
          </a:xfrm>
          <a:prstGeom prst="rect">
            <a:avLst/>
          </a:prstGeom>
        </p:spPr>
        <p:txBody>
          <a:bodyPr wrap="square">
            <a:spAutoFit/>
          </a:bodyPr>
          <a:lstStyle/>
          <a:p>
            <a:r>
              <a:rPr lang="en-US" sz="1400"/>
              <a:t>[FT] File Type SubClass, [AT] Action Type SubClass, [SP] Spreading Pathway SubClass, [OS] OS name SubClass. </a:t>
            </a:r>
          </a:p>
        </p:txBody>
      </p:sp>
      <p:sp>
        <p:nvSpPr>
          <p:cNvPr id="8" name="Rectangle 7"/>
          <p:cNvSpPr/>
          <p:nvPr/>
        </p:nvSpPr>
        <p:spPr>
          <a:xfrm>
            <a:off x="5827776" y="121920"/>
            <a:ext cx="5327904" cy="149352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B625325-9202-08A5-FB96-70508F0031DE}"/>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7778" b="97870" l="10000" r="90000">
                        <a14:foregroundMark x1="38750" y1="20648" x2="45833" y2="8333"/>
                        <a14:foregroundMark x1="45833" y1="8333" x2="50573" y2="7870"/>
                        <a14:foregroundMark x1="50573" y1="7870" x2="53333" y2="13333"/>
                        <a14:foregroundMark x1="53333" y1="13333" x2="54375" y2="22222"/>
                        <a14:foregroundMark x1="54375" y1="22222" x2="49375" y2="21481"/>
                        <a14:foregroundMark x1="49375" y1="21481" x2="44688" y2="17685"/>
                        <a14:foregroundMark x1="44688" y1="17685" x2="49531" y2="14630"/>
                        <a14:foregroundMark x1="49531" y1="14630" x2="51615" y2="17407"/>
                        <a14:foregroundMark x1="37240" y1="16574" x2="39271" y2="11481"/>
                        <a14:foregroundMark x1="40521" y1="8333" x2="36927" y2="17685"/>
                        <a14:foregroundMark x1="36615" y1="17500" x2="38750" y2="11019"/>
                        <a14:foregroundMark x1="38750" y1="11019" x2="40833" y2="7963"/>
                        <a14:foregroundMark x1="36094" y1="45370" x2="33958" y2="51389"/>
                        <a14:foregroundMark x1="33958" y1="51389" x2="16354" y2="70185"/>
                        <a14:foregroundMark x1="16354" y1="70185" x2="20469" y2="70093"/>
                        <a14:foregroundMark x1="20469" y1="70093" x2="31458" y2="62870"/>
                        <a14:foregroundMark x1="31458" y1="62870" x2="36458" y2="65278"/>
                        <a14:foregroundMark x1="36458" y1="65278" x2="41667" y2="64074"/>
                        <a14:foregroundMark x1="41667" y1="64074" x2="39531" y2="57130"/>
                        <a14:foregroundMark x1="39531" y1="57130" x2="35156" y2="52407"/>
                        <a14:foregroundMark x1="35156" y1="52407" x2="37708" y2="62222"/>
                        <a14:foregroundMark x1="15625" y1="88148" x2="19948" y2="95741"/>
                        <a14:foregroundMark x1="19948" y1="95741" x2="24896" y2="96389"/>
                        <a14:foregroundMark x1="24896" y1="96389" x2="38698" y2="95556"/>
                        <a14:foregroundMark x1="38698" y1="95556" x2="63125" y2="98056"/>
                        <a14:foregroundMark x1="63125" y1="98056" x2="64792" y2="90185"/>
                        <a14:foregroundMark x1="64792" y1="90185" x2="64479" y2="89630"/>
                        <a14:foregroundMark x1="18021" y1="94815" x2="23385" y2="97685"/>
                        <a14:foregroundMark x1="23385" y1="97685" x2="44010" y2="96852"/>
                        <a14:foregroundMark x1="44010" y1="96852" x2="60260" y2="98611"/>
                        <a14:foregroundMark x1="60260" y1="98611" x2="64583" y2="97870"/>
                        <a14:foregroundMark x1="64583" y1="97870" x2="60677" y2="88333"/>
                        <a14:foregroundMark x1="60677" y1="88333" x2="59115" y2="80556"/>
                        <a14:foregroundMark x1="59115" y1="80556" x2="59219" y2="80000"/>
                        <a14:foregroundMark x1="64074" y1="79096" x2="64792" y2="83796"/>
                        <a14:foregroundMark x1="63984" y1="77135" x2="63906" y2="76574"/>
                        <a14:foregroundMark x1="65104" y1="85185" x2="64251" y2="79052"/>
                        <a14:foregroundMark x1="63906" y1="76019" x2="63906" y2="75463"/>
                        <a14:foregroundMark x1="64381" y1="79019" x2="64688" y2="82222"/>
                        <a14:foregroundMark x1="63906" y1="74074" x2="64195" y2="77082"/>
                        <a14:backgroundMark x1="35313" y1="14074" x2="32292" y2="30370"/>
                        <a14:backgroundMark x1="32292" y1="30370" x2="33750" y2="38519"/>
                        <a14:backgroundMark x1="33750" y1="38519" x2="32813" y2="47685"/>
                        <a14:backgroundMark x1="32813" y1="47685" x2="29115" y2="52685"/>
                        <a14:backgroundMark x1="29115" y1="52685" x2="19010" y2="58981"/>
                        <a14:backgroundMark x1="19010" y1="58981" x2="15469" y2="63426"/>
                        <a14:backgroundMark x1="15469" y1="63426" x2="12552" y2="70556"/>
                        <a14:backgroundMark x1="12552" y1="70556" x2="12240" y2="49537"/>
                        <a14:backgroundMark x1="12240" y1="49537" x2="18385" y2="39167"/>
                        <a14:backgroundMark x1="18385" y1="39167" x2="17552" y2="25833"/>
                        <a14:backgroundMark x1="17552" y1="25833" x2="19635" y2="18333"/>
                        <a14:backgroundMark x1="19635" y1="18333" x2="29688" y2="17963"/>
                        <a14:backgroundMark x1="29688" y1="17963" x2="28802" y2="43889"/>
                        <a14:backgroundMark x1="28802" y1="43889" x2="23542" y2="51759"/>
                        <a14:backgroundMark x1="23542" y1="51759" x2="13021" y2="55000"/>
                        <a14:backgroundMark x1="13021" y1="55000" x2="18125" y2="46759"/>
                        <a14:backgroundMark x1="18125" y1="46759" x2="20990" y2="32222"/>
                        <a14:backgroundMark x1="20990" y1="32222" x2="21198" y2="22593"/>
                        <a14:backgroundMark x1="21198" y1="22593" x2="26979" y2="22685"/>
                        <a14:backgroundMark x1="26979" y1="22685" x2="26302" y2="33611"/>
                        <a14:backgroundMark x1="26302" y1="33611" x2="23750" y2="44259"/>
                        <a14:backgroundMark x1="23750" y1="44259" x2="22865" y2="35278"/>
                        <a14:backgroundMark x1="22865" y1="35278" x2="24010" y2="27222"/>
                        <a14:backgroundMark x1="56927" y1="16759" x2="58073" y2="24537"/>
                        <a14:backgroundMark x1="58073" y1="24537" x2="55677" y2="43519"/>
                        <a14:backgroundMark x1="55677" y1="43519" x2="53438" y2="51019"/>
                        <a14:backgroundMark x1="53438" y1="51019" x2="57708" y2="55926"/>
                        <a14:backgroundMark x1="57708" y1="55926" x2="60052" y2="27407"/>
                        <a14:backgroundMark x1="60052" y1="27407" x2="63646" y2="18796"/>
                        <a14:backgroundMark x1="63646" y1="18796" x2="67604" y2="16389"/>
                        <a14:backgroundMark x1="67604" y1="16389" x2="68281" y2="16296"/>
                        <a14:backgroundMark x1="14688" y1="98889" x2="10469" y2="95000"/>
                        <a14:backgroundMark x1="65239" y1="82056" x2="65729" y2="86574"/>
                        <a14:backgroundMark x1="64740" y1="76944" x2="64896" y2="78889"/>
                        <a14:backgroundMark x1="14688" y1="92685" x2="16563" y2="98704"/>
                        <a14:backgroundMark x1="17135" y1="98519" x2="15521" y2="94259"/>
                        <a14:backgroundMark x1="16406" y1="96204" x2="16406" y2="96204"/>
                        <a14:backgroundMark x1="16354" y1="96111" x2="16354" y2="96111"/>
                        <a14:backgroundMark x1="17344" y1="99167" x2="17344" y2="99167"/>
                        <a14:backgroundMark x1="35521" y1="39722" x2="35469" y2="42407"/>
                        <a14:backgroundMark x1="35677" y1="41481" x2="35677" y2="41481"/>
                      </a14:backgroundRemoval>
                    </a14:imgEffect>
                  </a14:imgLayer>
                </a14:imgProps>
              </a:ext>
              <a:ext uri="{28A0092B-C50C-407E-A947-70E740481C1C}">
                <a14:useLocalDpi xmlns:a14="http://schemas.microsoft.com/office/drawing/2010/main" val="0"/>
              </a:ext>
            </a:extLst>
          </a:blip>
          <a:stretch>
            <a:fillRect/>
          </a:stretch>
        </p:blipFill>
        <p:spPr>
          <a:xfrm>
            <a:off x="-49763" y="5377348"/>
            <a:ext cx="2632268" cy="1480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055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Notația folosită (2)</a:t>
            </a:r>
          </a:p>
        </p:txBody>
      </p:sp>
      <p:sp>
        <p:nvSpPr>
          <p:cNvPr id="4" name="Rectangle 3"/>
          <p:cNvSpPr/>
          <p:nvPr/>
        </p:nvSpPr>
        <p:spPr>
          <a:xfrm>
            <a:off x="1146048" y="1844005"/>
            <a:ext cx="9960864" cy="4401205"/>
          </a:xfrm>
          <a:prstGeom prst="rect">
            <a:avLst/>
          </a:prstGeom>
        </p:spPr>
        <p:txBody>
          <a:bodyPr wrap="square">
            <a:spAutoFit/>
          </a:bodyPr>
          <a:lstStyle/>
          <a:p>
            <a:pPr algn="just"/>
            <a:r>
              <a:rPr lang="en-US" sz="1400">
                <a:latin typeface="Cambria" panose="02040503050406030204" pitchFamily="18" charset="0"/>
                <a:ea typeface="Times New Roman" panose="02020603050405020304" pitchFamily="18" charset="0"/>
              </a:rPr>
              <a:t>În urma acestui raționament, o a doua versiune va fi marcată cu „B” și așa mai departe. Pentru a da un alt exemplu, rețineți că în:</a:t>
            </a:r>
          </a:p>
          <a:p>
            <a:pPr algn="just"/>
            <a:endParaRPr lang="en-US" sz="1400">
              <a:latin typeface="Cambria" panose="02040503050406030204" pitchFamily="18" charset="0"/>
              <a:ea typeface="Times New Roman" panose="02020603050405020304" pitchFamily="18" charset="0"/>
            </a:endParaRPr>
          </a:p>
          <a:p>
            <a:pPr algn="ctr"/>
            <a:r>
              <a:rPr lang="en-US" sz="1400">
                <a:latin typeface="Cambria" panose="02040503050406030204" pitchFamily="18" charset="0"/>
                <a:ea typeface="Times New Roman" panose="02020603050405020304" pitchFamily="18" charset="0"/>
              </a:rPr>
              <a:t>Trojan.Win32.Kebede.I</a:t>
            </a:r>
          </a:p>
          <a:p>
            <a:pPr algn="just"/>
            <a:endParaRPr lang="en-US" sz="1400">
              <a:latin typeface="Cambria" panose="02040503050406030204" pitchFamily="18" charset="0"/>
              <a:ea typeface="Times New Roman" panose="02020603050405020304" pitchFamily="18" charset="0"/>
            </a:endParaRPr>
          </a:p>
          <a:p>
            <a:pPr algn="just"/>
            <a:r>
              <a:rPr lang="en-US" sz="1400">
                <a:latin typeface="Cambria" panose="02040503050406030204" pitchFamily="18" charset="0"/>
                <a:ea typeface="Times New Roman" panose="02020603050405020304" pitchFamily="18" charset="0"/>
              </a:rPr>
              <a:t>Varianta „I” înseamnă că a fost detectată versiunea 9 a troianului numit „Kebede”, deoarece „I” este a noua literă din alfabet, în timp ce:</a:t>
            </a:r>
          </a:p>
          <a:p>
            <a:pPr algn="ctr"/>
            <a:r>
              <a:rPr lang="en-US" sz="1400">
                <a:latin typeface="Cambria" panose="02040503050406030204" pitchFamily="18" charset="0"/>
                <a:ea typeface="Times New Roman" panose="02020603050405020304" pitchFamily="18" charset="0"/>
              </a:rPr>
              <a:t>Trojan.Win32.Kebede.AB</a:t>
            </a:r>
          </a:p>
          <a:p>
            <a:pPr algn="just"/>
            <a:endParaRPr lang="en-US" sz="1400">
              <a:latin typeface="Cambria" panose="02040503050406030204" pitchFamily="18" charset="0"/>
              <a:ea typeface="Times New Roman" panose="02020603050405020304" pitchFamily="18" charset="0"/>
            </a:endParaRPr>
          </a:p>
          <a:p>
            <a:pPr algn="just"/>
            <a:r>
              <a:rPr lang="en-US" sz="1400">
                <a:latin typeface="Cambria" panose="02040503050406030204" pitchFamily="18" charset="0"/>
                <a:ea typeface="Times New Roman" panose="02020603050405020304" pitchFamily="18" charset="0"/>
              </a:rPr>
              <a:t>Înseamnă că detecția reprezintă troianul Kebede, versiunea 28. Asta pentru că se pot nota 26 de variante folosind cele 26 de litere ale alfabetului, iar când apare varianta 27 se folosește varianta de notație „AA”, ceea ce înseamnă 26+1=27. . Când apare versiunea 28, notația devine „AB”, ceea ce înseamnă 26+2=28. Aceasta este similară cu notația coloanei din Excel. </a:t>
            </a:r>
          </a:p>
          <a:p>
            <a:pPr algn="just"/>
            <a:endParaRPr lang="en-US" sz="1400">
              <a:latin typeface="Cambria" panose="02040503050406030204" pitchFamily="18" charset="0"/>
              <a:ea typeface="Times New Roman" panose="02020603050405020304" pitchFamily="18" charset="0"/>
            </a:endParaRPr>
          </a:p>
          <a:p>
            <a:pPr algn="just"/>
            <a:r>
              <a:rPr lang="en-US" sz="1400">
                <a:latin typeface="Cambria" panose="02040503050406030204" pitchFamily="18" charset="0"/>
                <a:ea typeface="Times New Roman" panose="02020603050405020304" pitchFamily="18" charset="0"/>
              </a:rPr>
              <a:t>Evident, notația se poate baza pur și simplu pe reprezentarea întregului în care: </a:t>
            </a:r>
          </a:p>
          <a:p>
            <a:pPr algn="just"/>
            <a:endParaRPr lang="en-US" sz="1400">
              <a:latin typeface="Cambria" panose="02040503050406030204" pitchFamily="18" charset="0"/>
              <a:ea typeface="Times New Roman" panose="02020603050405020304" pitchFamily="18" charset="0"/>
            </a:endParaRPr>
          </a:p>
          <a:p>
            <a:pPr algn="ctr"/>
            <a:r>
              <a:rPr lang="en-US" sz="1400" i="1">
                <a:latin typeface="Cambria" panose="02040503050406030204" pitchFamily="18" charset="0"/>
                <a:ea typeface="Times New Roman" panose="02020603050405020304" pitchFamily="18" charset="0"/>
              </a:rPr>
              <a:t>Trojan.Win32.Kebede.AB … </a:t>
            </a:r>
            <a:r>
              <a:rPr lang="en-US" sz="1400">
                <a:latin typeface="Cambria" panose="02040503050406030204" pitchFamily="18" charset="0"/>
                <a:ea typeface="Times New Roman" panose="02020603050405020304" pitchFamily="18" charset="0"/>
              </a:rPr>
              <a:t>devine … </a:t>
            </a:r>
            <a:r>
              <a:rPr lang="en-US" sz="1400" i="1">
                <a:latin typeface="Cambria" panose="02040503050406030204" pitchFamily="18" charset="0"/>
                <a:ea typeface="Times New Roman" panose="02020603050405020304" pitchFamily="18" charset="0"/>
              </a:rPr>
              <a:t>Trojan.Win32.Kebede.28</a:t>
            </a:r>
            <a:r>
              <a:rPr lang="en-US" sz="1400">
                <a:latin typeface="Cambria" panose="02040503050406030204" pitchFamily="18" charset="0"/>
                <a:ea typeface="Times New Roman" panose="02020603050405020304" pitchFamily="18" charset="0"/>
              </a:rPr>
              <a:t> </a:t>
            </a:r>
          </a:p>
          <a:p>
            <a:pPr algn="just"/>
            <a:endParaRPr lang="en-US" sz="1400">
              <a:latin typeface="Cambria" panose="02040503050406030204" pitchFamily="18" charset="0"/>
              <a:ea typeface="Times New Roman" panose="02020603050405020304" pitchFamily="18" charset="0"/>
            </a:endParaRPr>
          </a:p>
          <a:p>
            <a:pPr algn="just"/>
            <a:r>
              <a:rPr lang="en-US" sz="1400">
                <a:latin typeface="Cambria" panose="02040503050406030204" pitchFamily="18" charset="0"/>
                <a:ea typeface="Times New Roman" panose="02020603050405020304" pitchFamily="18" charset="0"/>
              </a:rPr>
              <a:t>Cu toate acestea, notația folosind numere este departe de a fi elegantă. Astfel, totul se bazează pe sistemul de referință al laboratorului (vă rog să rețineți că notația de mai sus este făcută pentru oameni și este adevărată pentru </a:t>
            </a:r>
            <a:r>
              <a:rPr lang="en-US" sz="1400" i="1">
                <a:latin typeface="Cambria" panose="02040503050406030204" pitchFamily="18" charset="0"/>
                <a:ea typeface="Times New Roman" panose="02020603050405020304" pitchFamily="18" charset="0"/>
              </a:rPr>
              <a:t>Scut Antivirus</a:t>
            </a:r>
            <a:r>
              <a:rPr lang="en-US" sz="1400">
                <a:latin typeface="Cambria" panose="02040503050406030204" pitchFamily="18" charset="0"/>
                <a:ea typeface="Times New Roman" panose="02020603050405020304" pitchFamily="18" charset="0"/>
              </a:rPr>
              <a:t>. În același sens, „AA” poate însemna 1+1=2 care poate fi, de asemenea, echivalent cu „B” care este direct 2, sau „AA” poate însemna 11; de asemenea „WW” poate însemna 26+26 =52 sau „WW” poate însemna și 2626.).</a:t>
            </a:r>
            <a:endParaRPr lang="en-US" sz="1400"/>
          </a:p>
        </p:txBody>
      </p:sp>
    </p:spTree>
    <p:extLst>
      <p:ext uri="{BB962C8B-B14F-4D97-AF65-F5344CB8AC3E}">
        <p14:creationId xmlns:p14="http://schemas.microsoft.com/office/powerpoint/2010/main" val="314651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76" y="432181"/>
            <a:ext cx="9817608" cy="1325563"/>
          </a:xfrm>
        </p:spPr>
        <p:txBody>
          <a:bodyPr/>
          <a:lstStyle/>
          <a:p>
            <a:r>
              <a:rPr lang="en-US"/>
              <a:t>Notația folosită (3)</a:t>
            </a:r>
          </a:p>
        </p:txBody>
      </p:sp>
      <p:sp>
        <p:nvSpPr>
          <p:cNvPr id="4" name="Rectangle 3"/>
          <p:cNvSpPr/>
          <p:nvPr/>
        </p:nvSpPr>
        <p:spPr>
          <a:xfrm>
            <a:off x="1158240" y="2000792"/>
            <a:ext cx="9979152" cy="4770537"/>
          </a:xfrm>
          <a:prstGeom prst="rect">
            <a:avLst/>
          </a:prstGeom>
        </p:spPr>
        <p:txBody>
          <a:bodyPr wrap="square">
            <a:spAutoFit/>
          </a:bodyPr>
          <a:lstStyle/>
          <a:p>
            <a:pPr algn="just"/>
            <a:r>
              <a:rPr lang="en-US" sz="1600">
                <a:latin typeface="Cambria" panose="02040503050406030204" pitchFamily="18" charset="0"/>
                <a:ea typeface="Times New Roman" panose="02020603050405020304" pitchFamily="18" charset="0"/>
              </a:rPr>
              <a:t>Pentru a oferi un ultim exemplu cu notația variantă așa cum este descrisă pentru Scut Antivirus, un virus de computer poate fi notat ca:</a:t>
            </a:r>
          </a:p>
          <a:p>
            <a:pPr algn="just"/>
            <a:endParaRPr lang="en-US" sz="1600">
              <a:latin typeface="Cambria" panose="02040503050406030204" pitchFamily="18" charset="0"/>
              <a:ea typeface="Times New Roman" panose="02020603050405020304" pitchFamily="18" charset="0"/>
            </a:endParaRPr>
          </a:p>
          <a:p>
            <a:pPr algn="ctr"/>
            <a:r>
              <a:rPr lang="en-US" sz="1600">
                <a:latin typeface="Cambria" panose="02040503050406030204" pitchFamily="18" charset="0"/>
                <a:ea typeface="Times New Roman" panose="02020603050405020304" pitchFamily="18" charset="0"/>
              </a:rPr>
              <a:t>Virus.Win32.Virut.BH</a:t>
            </a:r>
          </a:p>
          <a:p>
            <a:pPr algn="just"/>
            <a:endParaRPr lang="en-US" sz="1600">
              <a:latin typeface="Cambria" panose="02040503050406030204" pitchFamily="18" charset="0"/>
              <a:ea typeface="Times New Roman" panose="02020603050405020304" pitchFamily="18" charset="0"/>
            </a:endParaRPr>
          </a:p>
          <a:p>
            <a:pPr algn="just"/>
            <a:r>
              <a:rPr lang="en-US" sz="1600">
                <a:latin typeface="Cambria" panose="02040503050406030204" pitchFamily="18" charset="0"/>
                <a:ea typeface="Times New Roman" panose="02020603050405020304" pitchFamily="18" charset="0"/>
              </a:rPr>
              <a:t>Unde „BH” este varianta 60 a virusului informatic numit Virut, care infectează sistemele de operare Win32 (rețineți că varianta BH a lui Virut nu există, este doar un exemplu). Dar dacă virusul este polimorf și nu are șiruri distinctive în conținutul său? Ei bine, așa cum este specificat mai sus pentru MCN și PCN, fie cercetătorul de securitate oferă un nume potrivit pentru acel program malware specific, fie poate adăuga un nume implicit, cum ar fi „p@” pentru polimorf necunoscut, sau „m@ ” pentru un metamorfic necunoscut:</a:t>
            </a:r>
          </a:p>
          <a:p>
            <a:pPr algn="just"/>
            <a:endParaRPr lang="en-US" sz="1600">
              <a:latin typeface="Cambria" panose="02040503050406030204" pitchFamily="18" charset="0"/>
              <a:ea typeface="Times New Roman" panose="02020603050405020304" pitchFamily="18" charset="0"/>
            </a:endParaRPr>
          </a:p>
          <a:p>
            <a:pPr algn="ctr"/>
            <a:r>
              <a:rPr lang="en-US" sz="1600">
                <a:latin typeface="Cambria" panose="02040503050406030204" pitchFamily="18" charset="0"/>
                <a:ea typeface="Times New Roman" panose="02020603050405020304" pitchFamily="18" charset="0"/>
              </a:rPr>
              <a:t>Virus.Win32.p@.D</a:t>
            </a:r>
          </a:p>
          <a:p>
            <a:pPr algn="just"/>
            <a:endParaRPr lang="en-US" sz="1600">
              <a:latin typeface="Cambria" panose="02040503050406030204" pitchFamily="18" charset="0"/>
              <a:ea typeface="Times New Roman" panose="02020603050405020304" pitchFamily="18" charset="0"/>
            </a:endParaRPr>
          </a:p>
          <a:p>
            <a:pPr algn="just"/>
            <a:r>
              <a:rPr lang="en-US" sz="1600">
                <a:latin typeface="Cambria" panose="02040503050406030204" pitchFamily="18" charset="0"/>
                <a:ea typeface="Times New Roman" panose="02020603050405020304" pitchFamily="18" charset="0"/>
              </a:rPr>
              <a:t>Ceea ce înseamnă că este a patra variantă descoperită a unui virus polimorf care infectează sistemele Win32. Acest lucru poate fi prea scurt și confuz, deoarece există mulți viruși polimorfi, prin urmare, ar trebui furnizat un nume distinctiv pentru a evita confuziile viitoare. Astfel, cercetătorul de securitate poate furniza un nume și semnătura polimorfă necunoscută, cum ar fi:</a:t>
            </a:r>
          </a:p>
          <a:p>
            <a:pPr algn="just"/>
            <a:endParaRPr lang="en-US" sz="1600">
              <a:latin typeface="Cambria" panose="02040503050406030204" pitchFamily="18" charset="0"/>
              <a:ea typeface="Times New Roman" panose="02020603050405020304" pitchFamily="18" charset="0"/>
            </a:endParaRPr>
          </a:p>
          <a:p>
            <a:pPr algn="ctr"/>
            <a:r>
              <a:rPr lang="en-US" sz="1600">
                <a:latin typeface="Cambria" panose="02040503050406030204" pitchFamily="18" charset="0"/>
                <a:ea typeface="Times New Roman" panose="02020603050405020304" pitchFamily="18" charset="0"/>
              </a:rPr>
              <a:t>Virus.Win32.NetSky.p@.D</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515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Notația folosită (4)</a:t>
            </a:r>
          </a:p>
        </p:txBody>
      </p:sp>
      <p:sp>
        <p:nvSpPr>
          <p:cNvPr id="4" name="Rectangle 1"/>
          <p:cNvSpPr>
            <a:spLocks noChangeArrowheads="1"/>
          </p:cNvSpPr>
          <p:nvPr/>
        </p:nvSpPr>
        <p:spPr bwMode="auto">
          <a:xfrm>
            <a:off x="1097280" y="2410541"/>
            <a:ext cx="952088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400">
                <a:latin typeface="Cambria" panose="02040503050406030204" pitchFamily="18" charset="0"/>
                <a:ea typeface="Times New Roman" panose="02020603050405020304" pitchFamily="18" charset="0"/>
              </a:rPr>
              <a:t>Rețineți că, chiar dacă numele este, din greșeală, același pentru mai multe tipuri de malware, acest lucru nu afectează detectarea, deoarece numele sunt importante pentru profesionistul în securitate și sunt irelevante pentru metodele de detectare utilizate. Astfel, cerul este limita cu regulile după care pot fi denumite aceste noi malware. Pentru a schimba puțin setarea, subclasele pot fi modificate sau îmbinate împreună, cum ar fi:</a:t>
            </a:r>
          </a:p>
          <a:p>
            <a:pPr lvl="0" eaLnBrk="0" fontAlgn="base" hangingPunct="0">
              <a:spcBef>
                <a:spcPct val="0"/>
              </a:spcBef>
              <a:spcAft>
                <a:spcPct val="0"/>
              </a:spcAft>
            </a:pPr>
            <a:endParaRPr lang="en-US" sz="1400">
              <a:latin typeface="Cambria" panose="02040503050406030204" pitchFamily="18" charset="0"/>
              <a:ea typeface="Times New Roman" panose="02020603050405020304" pitchFamily="18" charset="0"/>
            </a:endParaRPr>
          </a:p>
          <a:p>
            <a:pPr lvl="0" algn="ctr" eaLnBrk="0" fontAlgn="base" hangingPunct="0">
              <a:spcBef>
                <a:spcPct val="0"/>
              </a:spcBef>
              <a:spcAft>
                <a:spcPct val="0"/>
              </a:spcAft>
            </a:pPr>
            <a:r>
              <a:rPr lang="en-US" sz="1400">
                <a:latin typeface="Cambria" panose="02040503050406030204" pitchFamily="18" charset="0"/>
                <a:ea typeface="Times New Roman" panose="02020603050405020304" pitchFamily="18" charset="0"/>
              </a:rPr>
              <a:t>Worm.Win64.MSExcel.RCE.Orice.A</a:t>
            </a:r>
          </a:p>
          <a:p>
            <a:pPr lvl="0" eaLnBrk="0" fontAlgn="base" hangingPunct="0">
              <a:spcBef>
                <a:spcPct val="0"/>
              </a:spcBef>
              <a:spcAft>
                <a:spcPct val="0"/>
              </a:spcAft>
            </a:pPr>
            <a:endParaRPr lang="en-US" sz="1400">
              <a:latin typeface="Cambria" panose="02040503050406030204" pitchFamily="18" charset="0"/>
              <a:ea typeface="Times New Roman" panose="02020603050405020304" pitchFamily="18" charset="0"/>
            </a:endParaRPr>
          </a:p>
          <a:p>
            <a:pPr lvl="0" eaLnBrk="0" fontAlgn="base" hangingPunct="0">
              <a:spcBef>
                <a:spcPct val="0"/>
              </a:spcBef>
              <a:spcAft>
                <a:spcPct val="0"/>
              </a:spcAft>
            </a:pPr>
            <a:r>
              <a:rPr lang="en-US" sz="1400">
                <a:latin typeface="Cambria" panose="02040503050406030204" pitchFamily="18" charset="0"/>
                <a:ea typeface="Times New Roman" panose="02020603050405020304" pitchFamily="18" charset="0"/>
              </a:rPr>
              <a:t>Ceea ce înseamnă că este viermele numit „Whatever”, care infectează sistemele de operare Win64 și folosește RCE (Remote Code Execution) pentru a infecta alte mașini, iar varianta viermelui este prima care este detectată („A”) în sălbăticie. Observați acum că această configurație conține subclase unite (adică OS, FT, AT): Class.[OS][FT][AT].Name.Variant (Tabelul 5). Astfel, acest sistem de notație, deși reducționist, oferă o modalitate structurată de a clasifica și înțelege nenumăratele forme de malware.</a:t>
            </a: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7268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0" y="1594687"/>
            <a:ext cx="9755187" cy="2766528"/>
          </a:xfrm>
        </p:spPr>
        <p:txBody>
          <a:bodyPr>
            <a:normAutofit fontScale="90000"/>
          </a:bodyPr>
          <a:lstStyle/>
          <a:p>
            <a:r>
              <a:rPr lang="en-US" u="sng" dirty="0"/>
              <a:t>C.3.5</a:t>
            </a:r>
            <a:br>
              <a:rPr lang="en-US" dirty="0"/>
            </a:br>
            <a:r>
              <a:rPr lang="en-US" dirty="0" err="1"/>
              <a:t>Valabilitatea</a:t>
            </a:r>
            <a:r>
              <a:rPr lang="en-US" dirty="0"/>
              <a:t> </a:t>
            </a:r>
            <a:r>
              <a:rPr lang="en-US" dirty="0" err="1"/>
              <a:t>băncii</a:t>
            </a:r>
            <a:r>
              <a:rPr lang="en-US" dirty="0"/>
              <a:t> malware </a:t>
            </a:r>
            <a:r>
              <a:rPr lang="en-US" dirty="0" err="1"/>
              <a:t>și</a:t>
            </a:r>
            <a:r>
              <a:rPr lang="en-US" dirty="0"/>
              <a:t> </a:t>
            </a:r>
            <a:r>
              <a:rPr lang="en-US" dirty="0" err="1"/>
              <a:t>polimorfism</a:t>
            </a:r>
            <a:r>
              <a:rPr lang="en-US" dirty="0"/>
              <a:t> vs </a:t>
            </a:r>
            <a:r>
              <a:rPr lang="en-US" dirty="0" err="1"/>
              <a:t>metamorfism</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515745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369"/>
            <a:ext cx="12192000" cy="4843262"/>
          </a:xfrm>
          <a:prstGeom prst="rect">
            <a:avLst/>
          </a:prstGeom>
        </p:spPr>
      </p:pic>
      <p:sp>
        <p:nvSpPr>
          <p:cNvPr id="4" name="Flowchart: Process 3"/>
          <p:cNvSpPr/>
          <p:nvPr/>
        </p:nvSpPr>
        <p:spPr>
          <a:xfrm>
            <a:off x="90152" y="2897746"/>
            <a:ext cx="4082603" cy="1068947"/>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276285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681"/>
            <a:ext cx="12192000" cy="6020637"/>
          </a:xfrm>
          <a:prstGeom prst="rect">
            <a:avLst/>
          </a:prstGeom>
        </p:spPr>
      </p:pic>
      <p:sp>
        <p:nvSpPr>
          <p:cNvPr id="3" name="Rectangle 2"/>
          <p:cNvSpPr/>
          <p:nvPr/>
        </p:nvSpPr>
        <p:spPr>
          <a:xfrm>
            <a:off x="234523" y="234015"/>
            <a:ext cx="5946821" cy="369332"/>
          </a:xfrm>
          <a:prstGeom prst="rect">
            <a:avLst/>
          </a:prstGeom>
        </p:spPr>
        <p:txBody>
          <a:bodyPr wrap="none">
            <a:spAutoFit/>
          </a:bodyPr>
          <a:lstStyle/>
          <a:p>
            <a:r>
              <a:rPr lang="it-IT">
                <a:solidFill>
                  <a:schemeClr val="tx1">
                    <a:lumMod val="50000"/>
                    <a:lumOff val="50000"/>
                  </a:schemeClr>
                </a:solidFill>
              </a:rPr>
              <a:t>Structura unei bănci de malware și relevanța acesteia în timp.</a:t>
            </a:r>
            <a:endParaRPr lang="en-US">
              <a:solidFill>
                <a:schemeClr val="tx1">
                  <a:lumMod val="50000"/>
                  <a:lumOff val="50000"/>
                </a:schemeClr>
              </a:solidFill>
            </a:endParaRPr>
          </a:p>
        </p:txBody>
      </p:sp>
      <p:sp>
        <p:nvSpPr>
          <p:cNvPr id="4" name="Flowchart: Process 3"/>
          <p:cNvSpPr/>
          <p:nvPr/>
        </p:nvSpPr>
        <p:spPr>
          <a:xfrm>
            <a:off x="141666" y="3133345"/>
            <a:ext cx="3448878" cy="59740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5" name="Flowchart: Process 4"/>
          <p:cNvSpPr/>
          <p:nvPr/>
        </p:nvSpPr>
        <p:spPr>
          <a:xfrm>
            <a:off x="149178" y="119977"/>
            <a:ext cx="6032165" cy="59740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4133390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84293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784" y="0"/>
            <a:ext cx="10370431" cy="6858000"/>
          </a:xfrm>
          <a:prstGeom prst="rect">
            <a:avLst/>
          </a:prstGeom>
        </p:spPr>
      </p:pic>
      <p:sp>
        <p:nvSpPr>
          <p:cNvPr id="3" name="Flowchart: Process 2"/>
          <p:cNvSpPr/>
          <p:nvPr/>
        </p:nvSpPr>
        <p:spPr>
          <a:xfrm>
            <a:off x="981456" y="3136006"/>
            <a:ext cx="2830690" cy="5859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3846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Principalele părți ale prezentării (2)</a:t>
            </a:r>
          </a:p>
        </p:txBody>
      </p:sp>
      <p:sp>
        <p:nvSpPr>
          <p:cNvPr id="3" name="Content Placeholder 2"/>
          <p:cNvSpPr>
            <a:spLocks noGrp="1"/>
          </p:cNvSpPr>
          <p:nvPr>
            <p:ph sz="quarter" idx="13"/>
          </p:nvPr>
        </p:nvSpPr>
        <p:spPr>
          <a:xfrm>
            <a:off x="1126641" y="2651209"/>
            <a:ext cx="9956042" cy="2792519"/>
          </a:xfrm>
        </p:spPr>
        <p:txBody>
          <a:bodyPr>
            <a:normAutofit fontScale="92500" lnSpcReduction="10000"/>
          </a:bodyPr>
          <a:lstStyle/>
          <a:p>
            <a:r>
              <a:rPr lang="en-US" sz="2800" dirty="0">
                <a:solidFill>
                  <a:schemeClr val="tx1">
                    <a:lumMod val="50000"/>
                    <a:lumOff val="50000"/>
                  </a:schemeClr>
                </a:solidFill>
              </a:rPr>
              <a:t>C.3.6 </a:t>
            </a:r>
            <a:r>
              <a:rPr lang="en-US" sz="2800" dirty="0" err="1">
                <a:solidFill>
                  <a:schemeClr val="tx1">
                    <a:lumMod val="50000"/>
                    <a:lumOff val="50000"/>
                  </a:schemeClr>
                </a:solidFill>
              </a:rPr>
              <a:t>Criptografie</a:t>
            </a:r>
            <a:r>
              <a:rPr lang="en-US" sz="2800" dirty="0">
                <a:solidFill>
                  <a:schemeClr val="tx1">
                    <a:lumMod val="50000"/>
                    <a:lumOff val="50000"/>
                  </a:schemeClr>
                </a:solidFill>
              </a:rPr>
              <a:t>, </a:t>
            </a:r>
            <a:r>
              <a:rPr lang="en-US" sz="2800" dirty="0" err="1">
                <a:solidFill>
                  <a:schemeClr val="tx1">
                    <a:lumMod val="50000"/>
                    <a:lumOff val="50000"/>
                  </a:schemeClr>
                </a:solidFill>
              </a:rPr>
              <a:t>persistență</a:t>
            </a:r>
            <a:r>
              <a:rPr lang="en-US" sz="2800" dirty="0">
                <a:solidFill>
                  <a:schemeClr val="tx1">
                    <a:lumMod val="50000"/>
                    <a:lumOff val="50000"/>
                  </a:schemeClr>
                </a:solidFill>
              </a:rPr>
              <a:t>, </a:t>
            </a:r>
            <a:r>
              <a:rPr lang="en-US" sz="2800" dirty="0" err="1">
                <a:solidFill>
                  <a:schemeClr val="tx1">
                    <a:lumMod val="50000"/>
                    <a:lumOff val="50000"/>
                  </a:schemeClr>
                </a:solidFill>
              </a:rPr>
              <a:t>ofuscari</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exploatări</a:t>
            </a:r>
            <a:endParaRPr lang="en-US" sz="2800" dirty="0">
              <a:solidFill>
                <a:schemeClr val="tx1">
                  <a:lumMod val="50000"/>
                  <a:lumOff val="50000"/>
                </a:schemeClr>
              </a:solidFill>
            </a:endParaRPr>
          </a:p>
          <a:p>
            <a:r>
              <a:rPr lang="en-US" sz="2800" dirty="0">
                <a:solidFill>
                  <a:schemeClr val="tx1">
                    <a:lumMod val="50000"/>
                    <a:lumOff val="50000"/>
                  </a:schemeClr>
                </a:solidFill>
              </a:rPr>
              <a:t>C.3.7 </a:t>
            </a:r>
            <a:r>
              <a:rPr lang="en-US" sz="2800" dirty="0" err="1">
                <a:solidFill>
                  <a:schemeClr val="tx1">
                    <a:lumMod val="50000"/>
                    <a:lumOff val="50000"/>
                  </a:schemeClr>
                </a:solidFill>
              </a:rPr>
              <a:t>Aplicații</a:t>
            </a:r>
            <a:r>
              <a:rPr lang="en-US" sz="2800" dirty="0">
                <a:solidFill>
                  <a:schemeClr val="tx1">
                    <a:lumMod val="50000"/>
                    <a:lumOff val="50000"/>
                  </a:schemeClr>
                </a:solidFill>
              </a:rPr>
              <a:t> de </a:t>
            </a:r>
            <a:r>
              <a:rPr lang="en-US" sz="2800" dirty="0" err="1">
                <a:solidFill>
                  <a:schemeClr val="tx1">
                    <a:lumMod val="50000"/>
                    <a:lumOff val="50000"/>
                  </a:schemeClr>
                </a:solidFill>
              </a:rPr>
              <a:t>infiltrare</a:t>
            </a:r>
            <a:r>
              <a:rPr lang="en-US" sz="2800" dirty="0">
                <a:solidFill>
                  <a:schemeClr val="tx1">
                    <a:lumMod val="50000"/>
                    <a:lumOff val="50000"/>
                  </a:schemeClr>
                </a:solidFill>
              </a:rPr>
              <a:t>: Backdoor </a:t>
            </a:r>
            <a:r>
              <a:rPr lang="en-US" sz="2800" dirty="0" err="1">
                <a:solidFill>
                  <a:schemeClr val="tx1">
                    <a:lumMod val="50000"/>
                    <a:lumOff val="50000"/>
                  </a:schemeClr>
                </a:solidFill>
              </a:rPr>
              <a:t>și</a:t>
            </a:r>
            <a:r>
              <a:rPr lang="en-US" sz="2800" dirty="0">
                <a:solidFill>
                  <a:schemeClr val="tx1">
                    <a:lumMod val="50000"/>
                    <a:lumOff val="50000"/>
                  </a:schemeClr>
                </a:solidFill>
              </a:rPr>
              <a:t> Dropper</a:t>
            </a:r>
          </a:p>
          <a:p>
            <a:r>
              <a:rPr lang="en-US" sz="2800" dirty="0">
                <a:solidFill>
                  <a:schemeClr val="tx1">
                    <a:lumMod val="50000"/>
                    <a:lumOff val="50000"/>
                  </a:schemeClr>
                </a:solidFill>
              </a:rPr>
              <a:t>C.3.8 </a:t>
            </a:r>
            <a:r>
              <a:rPr lang="en-US" sz="2800" dirty="0" err="1">
                <a:solidFill>
                  <a:schemeClr val="tx1">
                    <a:lumMod val="50000"/>
                    <a:lumOff val="50000"/>
                  </a:schemeClr>
                </a:solidFill>
              </a:rPr>
              <a:t>Tipuri</a:t>
            </a:r>
            <a:r>
              <a:rPr lang="en-US" sz="2800" dirty="0">
                <a:solidFill>
                  <a:schemeClr val="tx1">
                    <a:lumMod val="50000"/>
                    <a:lumOff val="50000"/>
                  </a:schemeClr>
                </a:solidFill>
              </a:rPr>
              <a:t> de </a:t>
            </a:r>
            <a:r>
              <a:rPr lang="en-US" sz="2800" dirty="0" err="1">
                <a:solidFill>
                  <a:schemeClr val="tx1">
                    <a:lumMod val="50000"/>
                    <a:lumOff val="50000"/>
                  </a:schemeClr>
                </a:solidFill>
              </a:rPr>
              <a:t>troieni</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metodele</a:t>
            </a:r>
            <a:r>
              <a:rPr lang="en-US" sz="2800" dirty="0">
                <a:solidFill>
                  <a:schemeClr val="tx1">
                    <a:lumMod val="50000"/>
                    <a:lumOff val="50000"/>
                  </a:schemeClr>
                </a:solidFill>
              </a:rPr>
              <a:t> lor de </a:t>
            </a:r>
            <a:r>
              <a:rPr lang="en-US" sz="2800" dirty="0" err="1">
                <a:solidFill>
                  <a:schemeClr val="tx1">
                    <a:lumMod val="50000"/>
                    <a:lumOff val="50000"/>
                  </a:schemeClr>
                </a:solidFill>
              </a:rPr>
              <a:t>infectare</a:t>
            </a:r>
            <a:endParaRPr lang="en-US" sz="2800" dirty="0">
              <a:solidFill>
                <a:schemeClr val="tx1">
                  <a:lumMod val="50000"/>
                  <a:lumOff val="50000"/>
                </a:schemeClr>
              </a:solidFill>
            </a:endParaRPr>
          </a:p>
          <a:p>
            <a:r>
              <a:rPr lang="en-US" sz="2800" dirty="0">
                <a:solidFill>
                  <a:schemeClr val="tx1">
                    <a:lumMod val="50000"/>
                    <a:lumOff val="50000"/>
                  </a:schemeClr>
                </a:solidFill>
              </a:rPr>
              <a:t>C.3.9 </a:t>
            </a:r>
            <a:r>
              <a:rPr lang="en-US" sz="2800" dirty="0" err="1">
                <a:solidFill>
                  <a:schemeClr val="tx1">
                    <a:lumMod val="50000"/>
                    <a:lumOff val="50000"/>
                  </a:schemeClr>
                </a:solidFill>
              </a:rPr>
              <a:t>Tipuri</a:t>
            </a:r>
            <a:r>
              <a:rPr lang="en-US" sz="2800" dirty="0">
                <a:solidFill>
                  <a:schemeClr val="tx1">
                    <a:lumMod val="50000"/>
                    <a:lumOff val="50000"/>
                  </a:schemeClr>
                </a:solidFill>
              </a:rPr>
              <a:t> de </a:t>
            </a:r>
            <a:r>
              <a:rPr lang="en-US" sz="2800" dirty="0" err="1">
                <a:solidFill>
                  <a:schemeClr val="tx1">
                    <a:lumMod val="50000"/>
                    <a:lumOff val="50000"/>
                  </a:schemeClr>
                </a:solidFill>
              </a:rPr>
              <a:t>viermi</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metodele</a:t>
            </a:r>
            <a:r>
              <a:rPr lang="en-US" sz="2800" dirty="0">
                <a:solidFill>
                  <a:schemeClr val="tx1">
                    <a:lumMod val="50000"/>
                    <a:lumOff val="50000"/>
                  </a:schemeClr>
                </a:solidFill>
              </a:rPr>
              <a:t> lor de </a:t>
            </a:r>
            <a:r>
              <a:rPr lang="en-US" sz="2800" dirty="0" err="1">
                <a:solidFill>
                  <a:schemeClr val="tx1">
                    <a:lumMod val="50000"/>
                    <a:lumOff val="50000"/>
                  </a:schemeClr>
                </a:solidFill>
              </a:rPr>
              <a:t>infectare</a:t>
            </a:r>
            <a:endParaRPr lang="en-US" sz="2800" dirty="0">
              <a:solidFill>
                <a:schemeClr val="tx1">
                  <a:lumMod val="50000"/>
                  <a:lumOff val="50000"/>
                </a:schemeClr>
              </a:solidFill>
            </a:endParaRPr>
          </a:p>
          <a:p>
            <a:r>
              <a:rPr lang="en-US" sz="2800" dirty="0">
                <a:solidFill>
                  <a:schemeClr val="tx1">
                    <a:lumMod val="50000"/>
                    <a:lumOff val="50000"/>
                  </a:schemeClr>
                </a:solidFill>
              </a:rPr>
              <a:t>C.3.10 </a:t>
            </a:r>
            <a:r>
              <a:rPr lang="en-US" sz="2800" dirty="0" err="1">
                <a:solidFill>
                  <a:schemeClr val="tx1">
                    <a:lumMod val="50000"/>
                    <a:lumOff val="50000"/>
                  </a:schemeClr>
                </a:solidFill>
              </a:rPr>
              <a:t>Tipuri</a:t>
            </a:r>
            <a:r>
              <a:rPr lang="en-US" sz="2800" dirty="0">
                <a:solidFill>
                  <a:schemeClr val="tx1">
                    <a:lumMod val="50000"/>
                    <a:lumOff val="50000"/>
                  </a:schemeClr>
                </a:solidFill>
              </a:rPr>
              <a:t> de </a:t>
            </a:r>
            <a:r>
              <a:rPr lang="en-US" sz="2800" dirty="0" err="1">
                <a:solidFill>
                  <a:schemeClr val="tx1">
                    <a:lumMod val="50000"/>
                    <a:lumOff val="50000"/>
                  </a:schemeClr>
                </a:solidFill>
              </a:rPr>
              <a:t>viruși</a:t>
            </a:r>
            <a:r>
              <a:rPr lang="en-US" sz="2800" dirty="0">
                <a:solidFill>
                  <a:schemeClr val="tx1">
                    <a:lumMod val="50000"/>
                    <a:lumOff val="50000"/>
                  </a:schemeClr>
                </a:solidFill>
              </a:rPr>
              <a:t>, </a:t>
            </a:r>
            <a:r>
              <a:rPr lang="en-US" sz="2800" dirty="0" err="1">
                <a:solidFill>
                  <a:schemeClr val="tx1">
                    <a:lumMod val="50000"/>
                    <a:lumOff val="50000"/>
                  </a:schemeClr>
                </a:solidFill>
              </a:rPr>
              <a:t>ciclul</a:t>
            </a:r>
            <a:r>
              <a:rPr lang="en-US" sz="2800" dirty="0">
                <a:solidFill>
                  <a:schemeClr val="tx1">
                    <a:lumMod val="50000"/>
                    <a:lumOff val="50000"/>
                  </a:schemeClr>
                </a:solidFill>
              </a:rPr>
              <a:t> lor de </a:t>
            </a:r>
            <a:r>
              <a:rPr lang="en-US" sz="2800" dirty="0" err="1">
                <a:solidFill>
                  <a:schemeClr val="tx1">
                    <a:lumMod val="50000"/>
                    <a:lumOff val="50000"/>
                  </a:schemeClr>
                </a:solidFill>
              </a:rPr>
              <a:t>viață</a:t>
            </a:r>
            <a:r>
              <a:rPr lang="en-US" sz="2800" dirty="0">
                <a:solidFill>
                  <a:schemeClr val="tx1">
                    <a:lumMod val="50000"/>
                    <a:lumOff val="50000"/>
                  </a:schemeClr>
                </a:solidFill>
              </a:rPr>
              <a:t> </a:t>
            </a:r>
            <a:r>
              <a:rPr lang="en-US" sz="2800" dirty="0" err="1">
                <a:solidFill>
                  <a:schemeClr val="tx1">
                    <a:lumMod val="50000"/>
                    <a:lumOff val="50000"/>
                  </a:schemeClr>
                </a:solidFill>
              </a:rPr>
              <a:t>și</a:t>
            </a:r>
            <a:r>
              <a:rPr lang="en-US" sz="2800" dirty="0">
                <a:solidFill>
                  <a:schemeClr val="tx1">
                    <a:lumMod val="50000"/>
                    <a:lumOff val="50000"/>
                  </a:schemeClr>
                </a:solidFill>
              </a:rPr>
              <a:t> </a:t>
            </a:r>
            <a:r>
              <a:rPr lang="en-US" sz="2800" dirty="0" err="1">
                <a:solidFill>
                  <a:schemeClr val="tx1">
                    <a:lumMod val="50000"/>
                    <a:lumOff val="50000"/>
                  </a:schemeClr>
                </a:solidFill>
              </a:rPr>
              <a:t>metode</a:t>
            </a:r>
            <a:r>
              <a:rPr lang="en-US" sz="2800" dirty="0">
                <a:solidFill>
                  <a:schemeClr val="tx1">
                    <a:lumMod val="50000"/>
                    <a:lumOff val="50000"/>
                  </a:schemeClr>
                </a:solidFill>
              </a:rPr>
              <a:t> de </a:t>
            </a:r>
            <a:r>
              <a:rPr lang="en-US" sz="2800" dirty="0" err="1">
                <a:solidFill>
                  <a:schemeClr val="tx1">
                    <a:lumMod val="50000"/>
                    <a:lumOff val="50000"/>
                  </a:schemeClr>
                </a:solidFill>
              </a:rPr>
              <a:t>infectare</a:t>
            </a:r>
            <a:endParaRPr lang="en-US" sz="2800" dirty="0">
              <a:solidFill>
                <a:schemeClr val="tx1">
                  <a:lumMod val="50000"/>
                  <a:lumOff val="50000"/>
                </a:schemeClr>
              </a:solidFill>
            </a:endParaRPr>
          </a:p>
        </p:txBody>
      </p:sp>
      <p:sp>
        <p:nvSpPr>
          <p:cNvPr id="4" name="Rectangle 3"/>
          <p:cNvSpPr/>
          <p:nvPr/>
        </p:nvSpPr>
        <p:spPr>
          <a:xfrm>
            <a:off x="685800" y="2039546"/>
            <a:ext cx="7157729" cy="523220"/>
          </a:xfrm>
          <a:prstGeom prst="rect">
            <a:avLst/>
          </a:prstGeom>
        </p:spPr>
        <p:txBody>
          <a:bodyPr wrap="none">
            <a:spAutoFit/>
          </a:bodyPr>
          <a:lstStyle/>
          <a:p>
            <a:r>
              <a:rPr lang="en-US" sz="2800" dirty="0">
                <a:solidFill>
                  <a:prstClr val="black">
                    <a:lumMod val="50000"/>
                    <a:lumOff val="50000"/>
                  </a:prstClr>
                </a:solidFill>
              </a:rPr>
              <a:t>C.3 </a:t>
            </a:r>
            <a:r>
              <a:rPr lang="it-IT" sz="2800" dirty="0">
                <a:solidFill>
                  <a:prstClr val="black">
                    <a:lumMod val="50000"/>
                    <a:lumOff val="50000"/>
                  </a:prstClr>
                </a:solidFill>
              </a:rPr>
              <a:t>Clase Malware: structură și funcționalitate</a:t>
            </a:r>
            <a:r>
              <a:rPr lang="en-US" sz="2800" dirty="0">
                <a:solidFill>
                  <a:prstClr val="black">
                    <a:lumMod val="50000"/>
                    <a:lumOff val="50000"/>
                  </a:prstClr>
                </a:solidFill>
              </a:rPr>
              <a:t>:</a:t>
            </a: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156682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533726"/>
            <a:ext cx="9755187" cy="2766528"/>
          </a:xfrm>
        </p:spPr>
        <p:txBody>
          <a:bodyPr>
            <a:normAutofit fontScale="90000"/>
          </a:bodyPr>
          <a:lstStyle/>
          <a:p>
            <a:r>
              <a:rPr lang="en-US" u="sng" dirty="0"/>
              <a:t>C.3.6</a:t>
            </a:r>
            <a:br>
              <a:rPr lang="en-US" dirty="0"/>
            </a:br>
            <a:r>
              <a:rPr lang="en-US" dirty="0" err="1"/>
              <a:t>Criptografie</a:t>
            </a:r>
            <a:r>
              <a:rPr lang="en-US" dirty="0"/>
              <a:t>, </a:t>
            </a:r>
            <a:r>
              <a:rPr lang="en-US" dirty="0" err="1"/>
              <a:t>persistență</a:t>
            </a:r>
            <a:r>
              <a:rPr lang="en-US" dirty="0"/>
              <a:t>, </a:t>
            </a:r>
            <a:r>
              <a:rPr lang="en-US" dirty="0" err="1"/>
              <a:t>ofuscari</a:t>
            </a:r>
            <a:r>
              <a:rPr lang="en-US" dirty="0"/>
              <a:t> </a:t>
            </a:r>
            <a:r>
              <a:rPr lang="en-US" dirty="0" err="1"/>
              <a:t>și</a:t>
            </a:r>
            <a:r>
              <a:rPr lang="en-US" dirty="0"/>
              <a:t> </a:t>
            </a:r>
            <a:r>
              <a:rPr lang="en-US" dirty="0" err="1"/>
              <a:t>exploatări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4060507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45" y="0"/>
            <a:ext cx="11626110" cy="6858000"/>
          </a:xfrm>
          <a:prstGeom prst="rect">
            <a:avLst/>
          </a:prstGeom>
        </p:spPr>
      </p:pic>
      <p:sp>
        <p:nvSpPr>
          <p:cNvPr id="3" name="Flowchart: Process 2"/>
          <p:cNvSpPr/>
          <p:nvPr/>
        </p:nvSpPr>
        <p:spPr>
          <a:xfrm>
            <a:off x="282944" y="2962656"/>
            <a:ext cx="4063503" cy="93878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591277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555"/>
            <a:ext cx="12192000" cy="6340890"/>
          </a:xfrm>
          <a:prstGeom prst="rect">
            <a:avLst/>
          </a:prstGeom>
        </p:spPr>
      </p:pic>
      <p:sp>
        <p:nvSpPr>
          <p:cNvPr id="3" name="Flowchart: Process 2"/>
          <p:cNvSpPr/>
          <p:nvPr/>
        </p:nvSpPr>
        <p:spPr>
          <a:xfrm>
            <a:off x="141666" y="3127249"/>
            <a:ext cx="3345246" cy="61569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674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20" y="0"/>
            <a:ext cx="11441359" cy="6858000"/>
          </a:xfrm>
          <a:prstGeom prst="rect">
            <a:avLst/>
          </a:prstGeom>
        </p:spPr>
      </p:pic>
      <p:sp>
        <p:nvSpPr>
          <p:cNvPr id="3" name="Flowchart: Process 2"/>
          <p:cNvSpPr/>
          <p:nvPr/>
        </p:nvSpPr>
        <p:spPr>
          <a:xfrm>
            <a:off x="375321" y="2968580"/>
            <a:ext cx="3469024" cy="91440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1134098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72533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741" y="0"/>
            <a:ext cx="10838517" cy="6858000"/>
          </a:xfrm>
          <a:prstGeom prst="rect">
            <a:avLst/>
          </a:prstGeom>
        </p:spPr>
      </p:pic>
      <p:sp>
        <p:nvSpPr>
          <p:cNvPr id="3" name="Flowchart: Process 2"/>
          <p:cNvSpPr/>
          <p:nvPr/>
        </p:nvSpPr>
        <p:spPr>
          <a:xfrm>
            <a:off x="749808" y="3145537"/>
            <a:ext cx="2164080" cy="57912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011454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42976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5030"/>
            <a:ext cx="12192000" cy="6187940"/>
          </a:xfrm>
          <a:prstGeom prst="rect">
            <a:avLst/>
          </a:prstGeom>
        </p:spPr>
      </p:pic>
      <p:sp>
        <p:nvSpPr>
          <p:cNvPr id="4" name="Flowchart: Process 3"/>
          <p:cNvSpPr/>
          <p:nvPr/>
        </p:nvSpPr>
        <p:spPr>
          <a:xfrm>
            <a:off x="73152" y="2999232"/>
            <a:ext cx="3541776" cy="86563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924887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89712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9660"/>
            <a:ext cx="12192000" cy="5978679"/>
          </a:xfrm>
          <a:prstGeom prst="rect">
            <a:avLst/>
          </a:prstGeom>
        </p:spPr>
      </p:pic>
      <p:sp>
        <p:nvSpPr>
          <p:cNvPr id="3" name="Flowchart: Process 2"/>
          <p:cNvSpPr/>
          <p:nvPr/>
        </p:nvSpPr>
        <p:spPr>
          <a:xfrm>
            <a:off x="91440" y="3090672"/>
            <a:ext cx="3846576" cy="68275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500972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65307"/>
            <a:ext cx="12192000" cy="3727386"/>
          </a:xfrm>
          <a:prstGeom prst="rect">
            <a:avLst/>
          </a:prstGeom>
        </p:spPr>
      </p:pic>
      <p:sp>
        <p:nvSpPr>
          <p:cNvPr id="3" name="Flowchart: Process 2"/>
          <p:cNvSpPr/>
          <p:nvPr/>
        </p:nvSpPr>
        <p:spPr>
          <a:xfrm>
            <a:off x="141666" y="3133344"/>
            <a:ext cx="3131886" cy="60350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08351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03886" y="1064334"/>
            <a:ext cx="9755187" cy="2766528"/>
          </a:xfrm>
        </p:spPr>
        <p:txBody>
          <a:bodyPr>
            <a:normAutofit fontScale="90000"/>
          </a:bodyPr>
          <a:lstStyle/>
          <a:p>
            <a:r>
              <a:rPr lang="en-US" u="sng" dirty="0"/>
              <a:t>C.3.7</a:t>
            </a:r>
            <a:br>
              <a:rPr lang="en-US" dirty="0"/>
            </a:br>
            <a:r>
              <a:rPr lang="en-US" dirty="0" err="1"/>
              <a:t>Aplicații</a:t>
            </a:r>
            <a:r>
              <a:rPr lang="en-US" dirty="0"/>
              <a:t> de </a:t>
            </a:r>
            <a:r>
              <a:rPr lang="en-US" dirty="0" err="1"/>
              <a:t>infiltrare</a:t>
            </a:r>
            <a:r>
              <a:rPr lang="en-US" dirty="0"/>
              <a:t>: Backdoor </a:t>
            </a:r>
            <a:r>
              <a:rPr lang="en-US" dirty="0" err="1"/>
              <a:t>și</a:t>
            </a:r>
            <a:r>
              <a:rPr lang="en-US" dirty="0"/>
              <a:t> Dropper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895561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390144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57320"/>
            <a:ext cx="12192000" cy="5343359"/>
          </a:xfrm>
          <a:prstGeom prst="rect">
            <a:avLst/>
          </a:prstGeom>
        </p:spPr>
      </p:pic>
      <p:sp>
        <p:nvSpPr>
          <p:cNvPr id="5" name="Flowchart: Process 4"/>
          <p:cNvSpPr/>
          <p:nvPr/>
        </p:nvSpPr>
        <p:spPr>
          <a:xfrm>
            <a:off x="79248" y="3145535"/>
            <a:ext cx="3023616" cy="573025"/>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99784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C.3.1</a:t>
            </a:r>
            <a:br>
              <a:rPr lang="en-US" dirty="0"/>
            </a:br>
            <a:r>
              <a:rPr lang="en-US" dirty="0" err="1"/>
              <a:t>Limbaje</a:t>
            </a:r>
            <a:r>
              <a:rPr lang="en-US" dirty="0"/>
              <a:t> </a:t>
            </a:r>
            <a:r>
              <a:rPr lang="en-US" dirty="0" err="1"/>
              <a:t>computerizate</a:t>
            </a:r>
            <a:r>
              <a:rPr lang="en-US" dirty="0"/>
              <a:t> </a:t>
            </a:r>
            <a:r>
              <a:rPr lang="en-US" dirty="0" err="1"/>
              <a:t>și</a:t>
            </a:r>
            <a:r>
              <a:rPr lang="en-US" dirty="0"/>
              <a:t> </a:t>
            </a:r>
            <a:r>
              <a:rPr lang="en-US" dirty="0" err="1"/>
              <a:t>motivația</a:t>
            </a:r>
            <a:r>
              <a:rPr lang="en-US" dirty="0"/>
              <a:t> </a:t>
            </a:r>
            <a:r>
              <a:rPr lang="en-US" dirty="0" err="1"/>
              <a:t>proiectării</a:t>
            </a:r>
            <a:r>
              <a:rPr lang="en-US" dirty="0"/>
              <a:t>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42677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77" y="0"/>
            <a:ext cx="11516445" cy="6858000"/>
          </a:xfrm>
          <a:prstGeom prst="rect">
            <a:avLst/>
          </a:prstGeom>
        </p:spPr>
      </p:pic>
      <p:sp>
        <p:nvSpPr>
          <p:cNvPr id="5" name="Flowchart: Process 4"/>
          <p:cNvSpPr/>
          <p:nvPr/>
        </p:nvSpPr>
        <p:spPr>
          <a:xfrm>
            <a:off x="384048" y="3072384"/>
            <a:ext cx="3163824" cy="701039"/>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707729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533726"/>
            <a:ext cx="9755187" cy="2766528"/>
          </a:xfrm>
        </p:spPr>
        <p:txBody>
          <a:bodyPr>
            <a:normAutofit fontScale="90000"/>
          </a:bodyPr>
          <a:lstStyle/>
          <a:p>
            <a:r>
              <a:rPr lang="en-US" u="sng" dirty="0"/>
              <a:t>C.3.8</a:t>
            </a:r>
            <a:br>
              <a:rPr lang="en-US" dirty="0"/>
            </a:br>
            <a:r>
              <a:rPr lang="en-US" dirty="0" err="1"/>
              <a:t>Tipuri</a:t>
            </a:r>
            <a:r>
              <a:rPr lang="en-US" dirty="0"/>
              <a:t> de </a:t>
            </a:r>
            <a:r>
              <a:rPr lang="en-US" dirty="0" err="1"/>
              <a:t>troieni</a:t>
            </a:r>
            <a:r>
              <a:rPr lang="en-US" dirty="0"/>
              <a:t> </a:t>
            </a:r>
            <a:r>
              <a:rPr lang="en-US" dirty="0" err="1"/>
              <a:t>și</a:t>
            </a:r>
            <a:r>
              <a:rPr lang="en-US" dirty="0"/>
              <a:t> </a:t>
            </a:r>
            <a:r>
              <a:rPr lang="en-US" dirty="0" err="1"/>
              <a:t>metodele</a:t>
            </a:r>
            <a:r>
              <a:rPr lang="en-US" dirty="0"/>
              <a:t> lor de </a:t>
            </a:r>
            <a:r>
              <a:rPr lang="en-US" dirty="0" err="1"/>
              <a:t>infectare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952738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8629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23" y="0"/>
            <a:ext cx="10875354" cy="6858000"/>
          </a:xfrm>
          <a:prstGeom prst="rect">
            <a:avLst/>
          </a:prstGeom>
        </p:spPr>
      </p:pic>
      <p:sp>
        <p:nvSpPr>
          <p:cNvPr id="3" name="Flowchart: Process 2"/>
          <p:cNvSpPr/>
          <p:nvPr/>
        </p:nvSpPr>
        <p:spPr>
          <a:xfrm>
            <a:off x="743712" y="3097368"/>
            <a:ext cx="2121408"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4" name="Rectangle 3"/>
          <p:cNvSpPr/>
          <p:nvPr/>
        </p:nvSpPr>
        <p:spPr>
          <a:xfrm>
            <a:off x="249089" y="171950"/>
            <a:ext cx="2153731" cy="646331"/>
          </a:xfrm>
          <a:prstGeom prst="rect">
            <a:avLst/>
          </a:prstGeom>
        </p:spPr>
        <p:txBody>
          <a:bodyPr wrap="none">
            <a:spAutoFit/>
          </a:bodyPr>
          <a:lstStyle/>
          <a:p>
            <a:r>
              <a:rPr lang="en-US">
                <a:solidFill>
                  <a:schemeClr val="tx1">
                    <a:lumMod val="50000"/>
                    <a:lumOff val="50000"/>
                  </a:schemeClr>
                </a:solidFill>
              </a:rPr>
              <a:t>Cele mai importante </a:t>
            </a:r>
          </a:p>
          <a:p>
            <a:r>
              <a:rPr lang="en-US">
                <a:solidFill>
                  <a:schemeClr val="tx1">
                    <a:lumMod val="50000"/>
                    <a:lumOff val="50000"/>
                  </a:schemeClr>
                </a:solidFill>
              </a:rPr>
              <a:t>clase de malware!</a:t>
            </a:r>
          </a:p>
        </p:txBody>
      </p:sp>
    </p:spTree>
    <p:extLst>
      <p:ext uri="{BB962C8B-B14F-4D97-AF65-F5344CB8AC3E}">
        <p14:creationId xmlns:p14="http://schemas.microsoft.com/office/powerpoint/2010/main" val="1849220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026"/>
            <a:ext cx="12192000" cy="5777948"/>
          </a:xfrm>
          <a:prstGeom prst="rect">
            <a:avLst/>
          </a:prstGeom>
        </p:spPr>
      </p:pic>
      <p:sp>
        <p:nvSpPr>
          <p:cNvPr id="3" name="Flowchart: Process 2"/>
          <p:cNvSpPr/>
          <p:nvPr/>
        </p:nvSpPr>
        <p:spPr>
          <a:xfrm>
            <a:off x="141666" y="3097368"/>
            <a:ext cx="3265998"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24234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6560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9238"/>
            <a:ext cx="12192000" cy="6079524"/>
          </a:xfrm>
          <a:prstGeom prst="rect">
            <a:avLst/>
          </a:prstGeom>
        </p:spPr>
      </p:pic>
      <p:sp>
        <p:nvSpPr>
          <p:cNvPr id="3" name="Flowchart: Process 2"/>
          <p:cNvSpPr/>
          <p:nvPr/>
        </p:nvSpPr>
        <p:spPr>
          <a:xfrm>
            <a:off x="73152" y="3127249"/>
            <a:ext cx="3267456" cy="59740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700957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0" y="1649550"/>
            <a:ext cx="9755187" cy="2766528"/>
          </a:xfrm>
        </p:spPr>
        <p:txBody>
          <a:bodyPr>
            <a:normAutofit fontScale="90000"/>
          </a:bodyPr>
          <a:lstStyle/>
          <a:p>
            <a:r>
              <a:rPr lang="en-US" u="sng" dirty="0"/>
              <a:t>C.3.9</a:t>
            </a:r>
            <a:br>
              <a:rPr lang="en-US" dirty="0"/>
            </a:br>
            <a:r>
              <a:rPr lang="en-US" dirty="0" err="1"/>
              <a:t>Tipuri</a:t>
            </a:r>
            <a:r>
              <a:rPr lang="en-US" dirty="0"/>
              <a:t> de </a:t>
            </a:r>
            <a:r>
              <a:rPr lang="en-US" dirty="0" err="1"/>
              <a:t>viermi</a:t>
            </a:r>
            <a:r>
              <a:rPr lang="en-US" dirty="0"/>
              <a:t> </a:t>
            </a:r>
            <a:r>
              <a:rPr lang="en-US" dirty="0" err="1"/>
              <a:t>și</a:t>
            </a:r>
            <a:r>
              <a:rPr lang="en-US" dirty="0"/>
              <a:t> </a:t>
            </a:r>
            <a:r>
              <a:rPr lang="en-US" dirty="0" err="1"/>
              <a:t>metodele</a:t>
            </a:r>
            <a:r>
              <a:rPr lang="en-US" dirty="0"/>
              <a:t> lor de </a:t>
            </a:r>
            <a:r>
              <a:rPr lang="en-US" dirty="0" err="1"/>
              <a:t>infectare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660634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50181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753"/>
            <a:ext cx="12192000" cy="6336494"/>
          </a:xfrm>
          <a:prstGeom prst="rect">
            <a:avLst/>
          </a:prstGeom>
        </p:spPr>
      </p:pic>
      <p:sp>
        <p:nvSpPr>
          <p:cNvPr id="3" name="Flowchart: Process 2"/>
          <p:cNvSpPr/>
          <p:nvPr/>
        </p:nvSpPr>
        <p:spPr>
          <a:xfrm>
            <a:off x="85344" y="3048000"/>
            <a:ext cx="2371344" cy="75590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4" name="Rectangle 3"/>
          <p:cNvSpPr/>
          <p:nvPr/>
        </p:nvSpPr>
        <p:spPr>
          <a:xfrm>
            <a:off x="249089" y="171950"/>
            <a:ext cx="2153731" cy="646331"/>
          </a:xfrm>
          <a:prstGeom prst="rect">
            <a:avLst/>
          </a:prstGeom>
        </p:spPr>
        <p:txBody>
          <a:bodyPr wrap="none">
            <a:spAutoFit/>
          </a:bodyPr>
          <a:lstStyle/>
          <a:p>
            <a:r>
              <a:rPr lang="en-US">
                <a:solidFill>
                  <a:schemeClr val="tx1">
                    <a:lumMod val="50000"/>
                    <a:lumOff val="50000"/>
                  </a:schemeClr>
                </a:solidFill>
              </a:rPr>
              <a:t>Cele mai importante </a:t>
            </a:r>
          </a:p>
          <a:p>
            <a:r>
              <a:rPr lang="en-US">
                <a:solidFill>
                  <a:schemeClr val="tx1">
                    <a:lumMod val="50000"/>
                    <a:lumOff val="50000"/>
                  </a:schemeClr>
                </a:solidFill>
              </a:rPr>
              <a:t>clase de malware!</a:t>
            </a:r>
          </a:p>
        </p:txBody>
      </p:sp>
    </p:spTree>
    <p:extLst>
      <p:ext uri="{BB962C8B-B14F-4D97-AF65-F5344CB8AC3E}">
        <p14:creationId xmlns:p14="http://schemas.microsoft.com/office/powerpoint/2010/main" val="2255478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4133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6045"/>
            <a:ext cx="12192000" cy="5125910"/>
          </a:xfrm>
          <a:prstGeom prst="rect">
            <a:avLst/>
          </a:prstGeom>
        </p:spPr>
      </p:pic>
      <p:sp>
        <p:nvSpPr>
          <p:cNvPr id="3" name="Flowchart: Process 2"/>
          <p:cNvSpPr/>
          <p:nvPr/>
        </p:nvSpPr>
        <p:spPr>
          <a:xfrm>
            <a:off x="79248" y="2999232"/>
            <a:ext cx="3852672" cy="85953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255066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40463" y="1582495"/>
            <a:ext cx="9755187" cy="2766528"/>
          </a:xfrm>
        </p:spPr>
        <p:txBody>
          <a:bodyPr>
            <a:normAutofit fontScale="90000"/>
          </a:bodyPr>
          <a:lstStyle/>
          <a:p>
            <a:r>
              <a:rPr lang="en-US" u="sng" dirty="0"/>
              <a:t>C.3.10</a:t>
            </a:r>
            <a:br>
              <a:rPr lang="en-US" dirty="0"/>
            </a:br>
            <a:r>
              <a:rPr lang="pt-BR" dirty="0"/>
              <a:t>Tipuri de viruși, ciclul lor de viață și metode de infectare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585154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3456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00" y="0"/>
            <a:ext cx="10998000" cy="6858000"/>
          </a:xfrm>
          <a:prstGeom prst="rect">
            <a:avLst/>
          </a:prstGeom>
        </p:spPr>
      </p:pic>
      <p:sp>
        <p:nvSpPr>
          <p:cNvPr id="3" name="Flowchart: Process 2"/>
          <p:cNvSpPr/>
          <p:nvPr/>
        </p:nvSpPr>
        <p:spPr>
          <a:xfrm>
            <a:off x="676656" y="3097368"/>
            <a:ext cx="3145536"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4" name="Rectangle 3"/>
          <p:cNvSpPr/>
          <p:nvPr/>
        </p:nvSpPr>
        <p:spPr>
          <a:xfrm>
            <a:off x="249089" y="171950"/>
            <a:ext cx="2153731" cy="646331"/>
          </a:xfrm>
          <a:prstGeom prst="rect">
            <a:avLst/>
          </a:prstGeom>
        </p:spPr>
        <p:txBody>
          <a:bodyPr wrap="none">
            <a:spAutoFit/>
          </a:bodyPr>
          <a:lstStyle/>
          <a:p>
            <a:r>
              <a:rPr lang="en-US">
                <a:solidFill>
                  <a:schemeClr val="tx1">
                    <a:lumMod val="50000"/>
                    <a:lumOff val="50000"/>
                  </a:schemeClr>
                </a:solidFill>
              </a:rPr>
              <a:t>Cele mai importante </a:t>
            </a:r>
          </a:p>
          <a:p>
            <a:r>
              <a:rPr lang="en-US">
                <a:solidFill>
                  <a:schemeClr val="tx1">
                    <a:lumMod val="50000"/>
                    <a:lumOff val="50000"/>
                  </a:schemeClr>
                </a:solidFill>
              </a:rPr>
              <a:t>clase de malware!</a:t>
            </a:r>
          </a:p>
        </p:txBody>
      </p:sp>
    </p:spTree>
    <p:extLst>
      <p:ext uri="{BB962C8B-B14F-4D97-AF65-F5344CB8AC3E}">
        <p14:creationId xmlns:p14="http://schemas.microsoft.com/office/powerpoint/2010/main" val="2526742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022"/>
            <a:ext cx="12192000" cy="6357955"/>
          </a:xfrm>
          <a:prstGeom prst="rect">
            <a:avLst/>
          </a:prstGeom>
        </p:spPr>
      </p:pic>
      <p:sp>
        <p:nvSpPr>
          <p:cNvPr id="3" name="Flowchart: Process 2"/>
          <p:cNvSpPr/>
          <p:nvPr/>
        </p:nvSpPr>
        <p:spPr>
          <a:xfrm>
            <a:off x="109470" y="3110249"/>
            <a:ext cx="3142445" cy="63750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1505994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63627"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7630"/>
            <a:ext cx="12192000" cy="6042739"/>
          </a:xfrm>
          <a:prstGeom prst="rect">
            <a:avLst/>
          </a:prstGeom>
        </p:spPr>
      </p:pic>
      <p:sp>
        <p:nvSpPr>
          <p:cNvPr id="3" name="Flowchart: Process 2"/>
          <p:cNvSpPr/>
          <p:nvPr/>
        </p:nvSpPr>
        <p:spPr>
          <a:xfrm>
            <a:off x="85344" y="3090672"/>
            <a:ext cx="3383280" cy="69494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081277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355253"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362"/>
            <a:ext cx="12192000" cy="4697275"/>
          </a:xfrm>
          <a:prstGeom prst="rect">
            <a:avLst/>
          </a:prstGeom>
        </p:spPr>
      </p:pic>
      <p:sp>
        <p:nvSpPr>
          <p:cNvPr id="5" name="Flowchart: Process 4"/>
          <p:cNvSpPr/>
          <p:nvPr/>
        </p:nvSpPr>
        <p:spPr>
          <a:xfrm>
            <a:off x="85344" y="3121153"/>
            <a:ext cx="3389376" cy="63398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511500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958080" cy="6858000"/>
          </a:xfrm>
          <a:prstGeom prst="rect">
            <a:avLst/>
          </a:prstGeom>
          <a:solidFill>
            <a:schemeClr val="tx1">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6" y="179508"/>
            <a:ext cx="12192000" cy="6486106"/>
          </a:xfrm>
          <a:prstGeom prst="rect">
            <a:avLst/>
          </a:prstGeom>
        </p:spPr>
      </p:pic>
      <p:sp>
        <p:nvSpPr>
          <p:cNvPr id="3" name="Flowchart: Process 2"/>
          <p:cNvSpPr/>
          <p:nvPr/>
        </p:nvSpPr>
        <p:spPr>
          <a:xfrm>
            <a:off x="141666" y="3097368"/>
            <a:ext cx="3174642"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484099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4667"/>
            <a:ext cx="12192000" cy="2688666"/>
          </a:xfrm>
          <a:prstGeom prst="rect">
            <a:avLst/>
          </a:prstGeom>
        </p:spPr>
      </p:pic>
      <p:sp>
        <p:nvSpPr>
          <p:cNvPr id="3" name="Flowchart: Process 2"/>
          <p:cNvSpPr/>
          <p:nvPr/>
        </p:nvSpPr>
        <p:spPr>
          <a:xfrm>
            <a:off x="111422" y="3121409"/>
            <a:ext cx="3843250" cy="61346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138919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9" y="0"/>
            <a:ext cx="11222182" cy="6858000"/>
          </a:xfrm>
          <a:prstGeom prst="rect">
            <a:avLst/>
          </a:prstGeom>
        </p:spPr>
      </p:pic>
      <p:sp>
        <p:nvSpPr>
          <p:cNvPr id="9" name="Flowchart: Process 8"/>
          <p:cNvSpPr/>
          <p:nvPr/>
        </p:nvSpPr>
        <p:spPr>
          <a:xfrm>
            <a:off x="484909" y="2773680"/>
            <a:ext cx="3843250" cy="132892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Tree>
    <p:extLst>
      <p:ext uri="{BB962C8B-B14F-4D97-AF65-F5344CB8AC3E}">
        <p14:creationId xmlns:p14="http://schemas.microsoft.com/office/powerpoint/2010/main" val="3949246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dirty="0"/>
              <a:t>C.3.2</a:t>
            </a:r>
            <a:br>
              <a:rPr lang="en-US" dirty="0"/>
            </a:br>
            <a:r>
              <a:rPr lang="en-US" dirty="0" err="1"/>
              <a:t>Sistemul</a:t>
            </a:r>
            <a:r>
              <a:rPr lang="en-US" dirty="0"/>
              <a:t> de </a:t>
            </a:r>
            <a:r>
              <a:rPr lang="en-US" dirty="0" err="1"/>
              <a:t>operare</a:t>
            </a:r>
            <a:r>
              <a:rPr lang="en-US" dirty="0"/>
              <a:t> din </a:t>
            </a:r>
            <a:r>
              <a:rPr lang="en-US" dirty="0" err="1"/>
              <a:t>perspectiva</a:t>
            </a:r>
            <a:r>
              <a:rPr lang="en-US" dirty="0"/>
              <a:t> </a:t>
            </a:r>
            <a:r>
              <a:rPr lang="en-US" dirty="0" err="1"/>
              <a:t>aplicațiilor</a:t>
            </a:r>
            <a:r>
              <a:rPr lang="en-US" dirty="0"/>
              <a:t>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26911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5175" y="2347519"/>
            <a:ext cx="3335809" cy="4303194"/>
          </a:xfrm>
          <a:prstGeom prst="rect">
            <a:avLst/>
          </a:prstGeom>
        </p:spPr>
      </p:pic>
      <p:sp>
        <p:nvSpPr>
          <p:cNvPr id="6" name="Rectangle 5"/>
          <p:cNvSpPr/>
          <p:nvPr/>
        </p:nvSpPr>
        <p:spPr>
          <a:xfrm>
            <a:off x="8312659" y="0"/>
            <a:ext cx="52370" cy="6858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24" y="0"/>
            <a:ext cx="8042513" cy="6858000"/>
          </a:xfrm>
          <a:prstGeom prst="rect">
            <a:avLst/>
          </a:prstGeom>
        </p:spPr>
      </p:pic>
      <p:sp>
        <p:nvSpPr>
          <p:cNvPr id="9" name="Flowchart: Process 8"/>
          <p:cNvSpPr/>
          <p:nvPr/>
        </p:nvSpPr>
        <p:spPr>
          <a:xfrm>
            <a:off x="115825" y="3127248"/>
            <a:ext cx="2414016" cy="591312"/>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a:endParaRPr>
          </a:p>
        </p:txBody>
      </p:sp>
      <p:sp>
        <p:nvSpPr>
          <p:cNvPr id="2" name="Rectangle 1"/>
          <p:cNvSpPr/>
          <p:nvPr/>
        </p:nvSpPr>
        <p:spPr>
          <a:xfrm>
            <a:off x="8917601" y="2945630"/>
            <a:ext cx="1539204" cy="261610"/>
          </a:xfrm>
          <a:prstGeom prst="rect">
            <a:avLst/>
          </a:prstGeom>
        </p:spPr>
        <p:txBody>
          <a:bodyPr wrap="none">
            <a:spAutoFit/>
          </a:bodyPr>
          <a:lstStyle/>
          <a:p>
            <a:r>
              <a:rPr lang="en-US" sz="1100">
                <a:solidFill>
                  <a:schemeClr val="tx1">
                    <a:lumMod val="50000"/>
                    <a:lumOff val="50000"/>
                  </a:schemeClr>
                </a:solidFill>
              </a:rPr>
              <a:t>SO = Sistem de Operare</a:t>
            </a:r>
          </a:p>
        </p:txBody>
      </p:sp>
    </p:spTree>
    <p:extLst>
      <p:ext uri="{BB962C8B-B14F-4D97-AF65-F5344CB8AC3E}">
        <p14:creationId xmlns:p14="http://schemas.microsoft.com/office/powerpoint/2010/main" val="1422304399"/>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1281</TotalTime>
  <Words>2063</Words>
  <Application>Microsoft Office PowerPoint</Application>
  <PresentationFormat>Widescreen</PresentationFormat>
  <Paragraphs>225</Paragraphs>
  <Slides>53</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53</vt:i4>
      </vt:variant>
    </vt:vector>
  </HeadingPairs>
  <TitlesOfParts>
    <vt:vector size="67" baseType="lpstr">
      <vt:lpstr>Arial Unicode MS</vt:lpstr>
      <vt:lpstr>Arial</vt:lpstr>
      <vt:lpstr>Calibri</vt:lpstr>
      <vt:lpstr>Calibri Light</vt:lpstr>
      <vt:lpstr>Cambria</vt:lpstr>
      <vt:lpstr>Gill Sans MT</vt:lpstr>
      <vt:lpstr>Impact</vt:lpstr>
      <vt:lpstr>Times New Roman</vt:lpstr>
      <vt:lpstr>Wingdings</vt:lpstr>
      <vt:lpstr>Wingdings 2</vt:lpstr>
      <vt:lpstr>Retrospect</vt:lpstr>
      <vt:lpstr>1_Main Event</vt:lpstr>
      <vt:lpstr>Dividend</vt:lpstr>
      <vt:lpstr>Office Theme</vt:lpstr>
      <vt:lpstr>C.3 Clase Malware: structură și funcționalitate</vt:lpstr>
      <vt:lpstr>Principalele părți ale prezentării (1)</vt:lpstr>
      <vt:lpstr>Principalele părți ale prezentării (2)</vt:lpstr>
      <vt:lpstr>C.3.1 Limbaje computerizate și motivația proiectării malware</vt:lpstr>
      <vt:lpstr>PowerPoint Presentation</vt:lpstr>
      <vt:lpstr>PowerPoint Presentation</vt:lpstr>
      <vt:lpstr>PowerPoint Presentation</vt:lpstr>
      <vt:lpstr>C.3.2 Sistemul de operare din perspectiva aplicațiilor malware</vt:lpstr>
      <vt:lpstr>PowerPoint Presentation</vt:lpstr>
      <vt:lpstr>PowerPoint Presentation</vt:lpstr>
      <vt:lpstr>PowerPoint Presentation</vt:lpstr>
      <vt:lpstr>PowerPoint Presentation</vt:lpstr>
      <vt:lpstr>PowerPoint Presentation</vt:lpstr>
      <vt:lpstr>PowerPoint Presentation</vt:lpstr>
      <vt:lpstr>C.3.3 Clase de malware</vt:lpstr>
      <vt:lpstr>PowerPoint Presentation</vt:lpstr>
      <vt:lpstr>PowerPoint Presentation</vt:lpstr>
      <vt:lpstr>PowerPoint Presentation</vt:lpstr>
      <vt:lpstr>PowerPoint Presentation</vt:lpstr>
      <vt:lpstr>PowerPoint Presentation</vt:lpstr>
      <vt:lpstr>C.3.4 Notația folosită pentru denumirea aplicațiilor malware</vt:lpstr>
      <vt:lpstr>Notația folosită (1)</vt:lpstr>
      <vt:lpstr>Notația folosită (2)</vt:lpstr>
      <vt:lpstr>Notația folosită (3)</vt:lpstr>
      <vt:lpstr>Notația folosită (4)</vt:lpstr>
      <vt:lpstr>C.3.5 Valabilitatea băncii malware și polimorfism vs metamorfism</vt:lpstr>
      <vt:lpstr>PowerPoint Presentation</vt:lpstr>
      <vt:lpstr>PowerPoint Presentation</vt:lpstr>
      <vt:lpstr>PowerPoint Presentation</vt:lpstr>
      <vt:lpstr>C.3.6 Criptografie, persistență, ofuscari și exploatări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C.3.7 Aplicații de infiltrare: Backdoor și Dropper</vt:lpstr>
      <vt:lpstr>PowerPoint Presentation</vt:lpstr>
      <vt:lpstr>PowerPoint Presentation</vt:lpstr>
      <vt:lpstr>C.3.8 Tipuri de troieni și metodele lor de infectare</vt:lpstr>
      <vt:lpstr>PowerPoint Presentation</vt:lpstr>
      <vt:lpstr>PowerPoint Presentation</vt:lpstr>
      <vt:lpstr>PowerPoint Presentation</vt:lpstr>
      <vt:lpstr>C.3.9 Tipuri de viermi și metodele lor de infectare</vt:lpstr>
      <vt:lpstr>PowerPoint Presentation</vt:lpstr>
      <vt:lpstr>PowerPoint Presentation</vt:lpstr>
      <vt:lpstr>C.3.10 Tipuri de viruși, ciclul lor de viață și metode de infectare</vt:lpstr>
      <vt:lpstr>PowerPoint Presentation</vt:lpstr>
      <vt:lpstr>PowerPoint Presentation</vt:lpstr>
      <vt:lpstr>PowerPoint Presentation</vt:lpstr>
      <vt:lpstr>PowerPoint Presentation</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148</cp:revision>
  <dcterms:created xsi:type="dcterms:W3CDTF">2024-01-23T11:52:18Z</dcterms:created>
  <dcterms:modified xsi:type="dcterms:W3CDTF">2025-09-03T22:41:14Z</dcterms:modified>
</cp:coreProperties>
</file>